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7" r:id="rId2"/>
    <p:sldId id="261" r:id="rId3"/>
    <p:sldId id="264" r:id="rId4"/>
    <p:sldId id="258" r:id="rId5"/>
    <p:sldId id="266" r:id="rId6"/>
    <p:sldId id="259" r:id="rId7"/>
    <p:sldId id="260" r:id="rId8"/>
    <p:sldId id="265" r:id="rId9"/>
    <p:sldId id="267" r:id="rId10"/>
    <p:sldId id="263" r:id="rId11"/>
  </p:sldIdLst>
  <p:sldSz cx="9144000" cy="5143500" type="screen16x9"/>
  <p:notesSz cx="6858000" cy="9144000"/>
  <p:embeddedFontLst>
    <p:embeddedFont>
      <p:font typeface="Inter" panose="020B0604020202020204" charset="0"/>
      <p:regular r:id="rId13"/>
      <p:bold r:id="rId14"/>
      <p:italic r:id="rId15"/>
      <p:boldItalic r:id="rId16"/>
    </p:embeddedFont>
    <p:embeddedFont>
      <p:font typeface="Source Serif 4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76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08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8bea622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8bea622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9CFA6D41-2019-3EC6-7CE9-CCDC68447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8bea6221e_0_18:notes">
            <a:extLst>
              <a:ext uri="{FF2B5EF4-FFF2-40B4-BE49-F238E27FC236}">
                <a16:creationId xmlns:a16="http://schemas.microsoft.com/office/drawing/2014/main" id="{C1E1FF75-68BF-FFE1-56AF-A72453A3BD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82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8bea6221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DE7F5CDC-E456-B781-C731-1123A1ED7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8bea6221e_0_18:notes">
            <a:extLst>
              <a:ext uri="{FF2B5EF4-FFF2-40B4-BE49-F238E27FC236}">
                <a16:creationId xmlns:a16="http://schemas.microsoft.com/office/drawing/2014/main" id="{0A89D455-AAC3-F00F-AEC8-3BB7F8916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53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8bea6221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8bea622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220E7544-6D7B-9655-9458-00D816926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8bea6221e_0_18:notes">
            <a:extLst>
              <a:ext uri="{FF2B5EF4-FFF2-40B4-BE49-F238E27FC236}">
                <a16:creationId xmlns:a16="http://schemas.microsoft.com/office/drawing/2014/main" id="{F33C219D-F7A7-DB6E-54CC-80D9222267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303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0385C9CC-F123-C932-737C-635B55416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8bea6221e_0_35:notes">
            <a:extLst>
              <a:ext uri="{FF2B5EF4-FFF2-40B4-BE49-F238E27FC236}">
                <a16:creationId xmlns:a16="http://schemas.microsoft.com/office/drawing/2014/main" id="{20A0F2F5-A452-4055-E8C7-6B5DE1F931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15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11708" y="970844"/>
            <a:ext cx="8520600" cy="170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2676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Contracting for Privacy: Handling Critical Contract Provisions Impacting Data</a:t>
            </a:r>
            <a:endParaRPr lang="fr-FR" sz="4400" b="1" dirty="0">
              <a:solidFill>
                <a:srgbClr val="002676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71196" y="2808620"/>
            <a:ext cx="8520600" cy="1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b="1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Sheila Jambekar</a:t>
            </a:r>
            <a:r>
              <a:rPr lang="en" sz="2400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 	Dayforce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b="1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Cynthia Cole</a:t>
            </a:r>
            <a:r>
              <a:rPr lang="en" sz="2400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 	Baker McKenzie</a:t>
            </a:r>
            <a:endParaRPr sz="2400" dirty="0">
              <a:solidFill>
                <a:srgbClr val="FFAE0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4"/>
          <p:cNvSpPr/>
          <p:nvPr/>
        </p:nvSpPr>
        <p:spPr>
          <a:xfrm flipH="1">
            <a:off x="0" y="4052775"/>
            <a:ext cx="9144000" cy="1090725"/>
          </a:xfrm>
          <a:prstGeom prst="flowChartManualInput">
            <a:avLst/>
          </a:prstGeom>
          <a:solidFill>
            <a:srgbClr val="002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4306765"/>
            <a:ext cx="3419551" cy="58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76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Click to add text</a:t>
            </a:r>
            <a:endParaRPr sz="5200">
              <a:solidFill>
                <a:srgbClr val="FFFFFF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Click to add text</a:t>
            </a:r>
            <a:endParaRPr sz="2800">
              <a:solidFill>
                <a:srgbClr val="FFAE0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313" y="4360349"/>
            <a:ext cx="3551375" cy="6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 flipH="1">
            <a:off x="0" y="4052775"/>
            <a:ext cx="9144000" cy="1090725"/>
          </a:xfrm>
          <a:prstGeom prst="flowChartManualInput">
            <a:avLst/>
          </a:prstGeom>
          <a:solidFill>
            <a:srgbClr val="002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4306765"/>
            <a:ext cx="3419551" cy="582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04C9F-D305-A812-F512-78EC150E347D}"/>
              </a:ext>
            </a:extLst>
          </p:cNvPr>
          <p:cNvSpPr txBox="1"/>
          <p:nvPr/>
        </p:nvSpPr>
        <p:spPr>
          <a:xfrm>
            <a:off x="669073" y="542693"/>
            <a:ext cx="1959191" cy="557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20" b="1" dirty="0">
                <a:solidFill>
                  <a:srgbClr val="FFAE04"/>
                </a:solidFill>
                <a:latin typeface="Source Serif 4"/>
                <a:ea typeface="Source Serif 4"/>
              </a:rPr>
              <a:t>Welcome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F6C67-70BF-3FFD-E592-2278629C3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186" y="1248937"/>
            <a:ext cx="1661160" cy="2194560"/>
          </a:xfrm>
          <a:prstGeom prst="rect">
            <a:avLst/>
          </a:prstGeom>
        </p:spPr>
      </p:pic>
      <p:sp>
        <p:nvSpPr>
          <p:cNvPr id="12" name="Google Shape;64;p14">
            <a:extLst>
              <a:ext uri="{FF2B5EF4-FFF2-40B4-BE49-F238E27FC236}">
                <a16:creationId xmlns:a16="http://schemas.microsoft.com/office/drawing/2014/main" id="{26EED895-D7C3-32ED-BB02-B27390A95B01}"/>
              </a:ext>
            </a:extLst>
          </p:cNvPr>
          <p:cNvSpPr txBox="1"/>
          <p:nvPr/>
        </p:nvSpPr>
        <p:spPr>
          <a:xfrm>
            <a:off x="2411255" y="2543683"/>
            <a:ext cx="2447264" cy="1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b="1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Sheila Jambekar</a:t>
            </a:r>
            <a:r>
              <a:rPr lang="en" sz="2400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 	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Chief Privacy Officer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Dayforce</a:t>
            </a:r>
          </a:p>
        </p:txBody>
      </p:sp>
      <p:sp>
        <p:nvSpPr>
          <p:cNvPr id="13" name="Google Shape;64;p14">
            <a:extLst>
              <a:ext uri="{FF2B5EF4-FFF2-40B4-BE49-F238E27FC236}">
                <a16:creationId xmlns:a16="http://schemas.microsoft.com/office/drawing/2014/main" id="{7B7F0BA7-CF37-BD8F-A0A8-F7400ACAAA64}"/>
              </a:ext>
            </a:extLst>
          </p:cNvPr>
          <p:cNvSpPr txBox="1"/>
          <p:nvPr/>
        </p:nvSpPr>
        <p:spPr>
          <a:xfrm>
            <a:off x="6805346" y="2543682"/>
            <a:ext cx="2358983" cy="1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b="1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Cynthia Cole</a:t>
            </a:r>
            <a:r>
              <a:rPr lang="en" sz="2400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Partner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dirty="0">
                <a:solidFill>
                  <a:srgbClr val="FFAE04"/>
                </a:solidFill>
                <a:latin typeface="Inter"/>
                <a:ea typeface="Inter"/>
                <a:cs typeface="Inter"/>
                <a:sym typeface="Inter"/>
              </a:rPr>
              <a:t>Baker McKenzie</a:t>
            </a:r>
            <a:endParaRPr sz="2400" dirty="0">
              <a:solidFill>
                <a:srgbClr val="FFAE0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77FE95-37AB-E872-DB6A-EC687976F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5" r="9256"/>
          <a:stretch/>
        </p:blipFill>
        <p:spPr bwMode="auto">
          <a:xfrm>
            <a:off x="731520" y="1248937"/>
            <a:ext cx="164592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093DC6A1-FB78-6950-178E-7D22B60EF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>
            <a:extLst>
              <a:ext uri="{FF2B5EF4-FFF2-40B4-BE49-F238E27FC236}">
                <a16:creationId xmlns:a16="http://schemas.microsoft.com/office/drawing/2014/main" id="{366BE363-D0E3-A29B-95EF-4342B2F79948}"/>
              </a:ext>
            </a:extLst>
          </p:cNvPr>
          <p:cNvSpPr txBox="1"/>
          <p:nvPr/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 b="1" dirty="0">
                <a:solidFill>
                  <a:srgbClr val="FFAE04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Considerations</a:t>
            </a:r>
            <a:endParaRPr sz="3020" b="1" dirty="0">
              <a:solidFill>
                <a:srgbClr val="FFAE04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89" name="Google Shape;89;p17">
            <a:extLst>
              <a:ext uri="{FF2B5EF4-FFF2-40B4-BE49-F238E27FC236}">
                <a16:creationId xmlns:a16="http://schemas.microsoft.com/office/drawing/2014/main" id="{E62D82F7-3B76-5B97-75B8-FF5BCAC83972}"/>
              </a:ext>
            </a:extLst>
          </p:cNvPr>
          <p:cNvSpPr/>
          <p:nvPr/>
        </p:nvSpPr>
        <p:spPr>
          <a:xfrm flipH="1">
            <a:off x="0" y="4052775"/>
            <a:ext cx="9144000" cy="1090725"/>
          </a:xfrm>
          <a:prstGeom prst="flowChartManualInput">
            <a:avLst/>
          </a:prstGeom>
          <a:solidFill>
            <a:srgbClr val="002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7">
            <a:extLst>
              <a:ext uri="{FF2B5EF4-FFF2-40B4-BE49-F238E27FC236}">
                <a16:creationId xmlns:a16="http://schemas.microsoft.com/office/drawing/2014/main" id="{E34D1960-0A95-D617-9D74-9FE4DAB2EF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4306765"/>
            <a:ext cx="3419551" cy="582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3B062C-CDCE-4C40-F63F-FA6EE8A3273E}"/>
              </a:ext>
            </a:extLst>
          </p:cNvPr>
          <p:cNvSpPr txBox="1"/>
          <p:nvPr/>
        </p:nvSpPr>
        <p:spPr>
          <a:xfrm>
            <a:off x="311698" y="941525"/>
            <a:ext cx="621328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rPr>
              <a:t>Overall context: vendor vs partner vs customer?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rPr>
              <a:t>What data is involved and what is the lifecycle for pertinent data?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rPr>
              <a:t>What is the purpose of the product or service? What are the goals and priorities in respect of the data? Do terms track with privacy notice/policy, internal policies, employment contracts, etc.?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rPr>
              <a:t>Will the product or service involve the processing of personal data?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rPr>
              <a:t>How will risk be allocated between parties?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rPr>
              <a:t>How will rights in data be allocated between parties?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rPr>
              <a:t>Are there commitments to other parties (e.g., internal policies, privacy notices) that may constrain use of product or service?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DA9F68-9F21-A735-923A-043D3EC8BE29}"/>
              </a:ext>
            </a:extLst>
          </p:cNvPr>
          <p:cNvGrpSpPr/>
          <p:nvPr/>
        </p:nvGrpSpPr>
        <p:grpSpPr>
          <a:xfrm>
            <a:off x="7002555" y="1440352"/>
            <a:ext cx="1663867" cy="1569320"/>
            <a:chOff x="3855715" y="1703173"/>
            <a:chExt cx="666056" cy="657225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55608FB-F157-0DFF-A033-A4251CDE0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715" y="1703173"/>
              <a:ext cx="666056" cy="657225"/>
            </a:xfrm>
            <a:custGeom>
              <a:avLst/>
              <a:gdLst>
                <a:gd name="T0" fmla="*/ 610 w 696"/>
                <a:gd name="T1" fmla="*/ 183 h 692"/>
                <a:gd name="T2" fmla="*/ 675 w 696"/>
                <a:gd name="T3" fmla="*/ 256 h 692"/>
                <a:gd name="T4" fmla="*/ 545 w 696"/>
                <a:gd name="T5" fmla="*/ 416 h 692"/>
                <a:gd name="T6" fmla="*/ 496 w 696"/>
                <a:gd name="T7" fmla="*/ 692 h 692"/>
                <a:gd name="T8" fmla="*/ 0 w 696"/>
                <a:gd name="T9" fmla="*/ 642 h 692"/>
                <a:gd name="T10" fmla="*/ 50 w 696"/>
                <a:gd name="T11" fmla="*/ 0 h 692"/>
                <a:gd name="T12" fmla="*/ 546 w 696"/>
                <a:gd name="T13" fmla="*/ 51 h 692"/>
                <a:gd name="T14" fmla="*/ 546 w 696"/>
                <a:gd name="T15" fmla="*/ 244 h 692"/>
                <a:gd name="T16" fmla="*/ 157 w 696"/>
                <a:gd name="T17" fmla="*/ 27 h 692"/>
                <a:gd name="T18" fmla="*/ 53 w 696"/>
                <a:gd name="T19" fmla="*/ 27 h 692"/>
                <a:gd name="T20" fmla="*/ 27 w 696"/>
                <a:gd name="T21" fmla="*/ 638 h 692"/>
                <a:gd name="T22" fmla="*/ 493 w 696"/>
                <a:gd name="T23" fmla="*/ 665 h 692"/>
                <a:gd name="T24" fmla="*/ 519 w 696"/>
                <a:gd name="T25" fmla="*/ 424 h 692"/>
                <a:gd name="T26" fmla="*/ 502 w 696"/>
                <a:gd name="T27" fmla="*/ 421 h 692"/>
                <a:gd name="T28" fmla="*/ 492 w 696"/>
                <a:gd name="T29" fmla="*/ 619 h 692"/>
                <a:gd name="T30" fmla="*/ 436 w 696"/>
                <a:gd name="T31" fmla="*/ 638 h 692"/>
                <a:gd name="T32" fmla="*/ 314 w 696"/>
                <a:gd name="T33" fmla="*/ 623 h 692"/>
                <a:gd name="T34" fmla="*/ 453 w 696"/>
                <a:gd name="T35" fmla="*/ 611 h 692"/>
                <a:gd name="T36" fmla="*/ 464 w 696"/>
                <a:gd name="T37" fmla="*/ 438 h 692"/>
                <a:gd name="T38" fmla="*/ 410 w 696"/>
                <a:gd name="T39" fmla="*/ 453 h 692"/>
                <a:gd name="T40" fmla="*/ 437 w 696"/>
                <a:gd name="T41" fmla="*/ 369 h 692"/>
                <a:gd name="T42" fmla="*/ 465 w 696"/>
                <a:gd name="T43" fmla="*/ 317 h 692"/>
                <a:gd name="T44" fmla="*/ 464 w 696"/>
                <a:gd name="T45" fmla="*/ 82 h 692"/>
                <a:gd name="T46" fmla="*/ 337 w 696"/>
                <a:gd name="T47" fmla="*/ 124 h 692"/>
                <a:gd name="T48" fmla="*/ 175 w 696"/>
                <a:gd name="T49" fmla="*/ 115 h 692"/>
                <a:gd name="T50" fmla="*/ 82 w 696"/>
                <a:gd name="T51" fmla="*/ 82 h 692"/>
                <a:gd name="T52" fmla="*/ 93 w 696"/>
                <a:gd name="T53" fmla="*/ 611 h 692"/>
                <a:gd name="T54" fmla="*/ 220 w 696"/>
                <a:gd name="T55" fmla="*/ 611 h 692"/>
                <a:gd name="T56" fmla="*/ 220 w 696"/>
                <a:gd name="T57" fmla="*/ 638 h 692"/>
                <a:gd name="T58" fmla="*/ 76 w 696"/>
                <a:gd name="T59" fmla="*/ 638 h 692"/>
                <a:gd name="T60" fmla="*/ 54 w 696"/>
                <a:gd name="T61" fmla="*/ 76 h 692"/>
                <a:gd name="T62" fmla="*/ 71 w 696"/>
                <a:gd name="T63" fmla="*/ 54 h 692"/>
                <a:gd name="T64" fmla="*/ 157 w 696"/>
                <a:gd name="T65" fmla="*/ 54 h 692"/>
                <a:gd name="T66" fmla="*/ 185 w 696"/>
                <a:gd name="T67" fmla="*/ 28 h 692"/>
                <a:gd name="T68" fmla="*/ 198 w 696"/>
                <a:gd name="T69" fmla="*/ 97 h 692"/>
                <a:gd name="T70" fmla="*/ 341 w 696"/>
                <a:gd name="T71" fmla="*/ 98 h 692"/>
                <a:gd name="T72" fmla="*/ 361 w 696"/>
                <a:gd name="T73" fmla="*/ 28 h 692"/>
                <a:gd name="T74" fmla="*/ 389 w 696"/>
                <a:gd name="T75" fmla="*/ 54 h 692"/>
                <a:gd name="T76" fmla="*/ 471 w 696"/>
                <a:gd name="T77" fmla="*/ 54 h 692"/>
                <a:gd name="T78" fmla="*/ 492 w 696"/>
                <a:gd name="T79" fmla="*/ 288 h 692"/>
                <a:gd name="T80" fmla="*/ 514 w 696"/>
                <a:gd name="T81" fmla="*/ 278 h 692"/>
                <a:gd name="T82" fmla="*/ 519 w 696"/>
                <a:gd name="T83" fmla="*/ 51 h 692"/>
                <a:gd name="T84" fmla="*/ 398 w 696"/>
                <a:gd name="T85" fmla="*/ 27 h 692"/>
                <a:gd name="T86" fmla="*/ 389 w 696"/>
                <a:gd name="T87" fmla="*/ 54 h 692"/>
                <a:gd name="T88" fmla="*/ 509 w 696"/>
                <a:gd name="T89" fmla="*/ 381 h 692"/>
                <a:gd name="T90" fmla="*/ 601 w 696"/>
                <a:gd name="T91" fmla="*/ 232 h 692"/>
                <a:gd name="T92" fmla="*/ 621 w 696"/>
                <a:gd name="T93" fmla="*/ 210 h 692"/>
                <a:gd name="T94" fmla="*/ 659 w 696"/>
                <a:gd name="T95" fmla="*/ 204 h 692"/>
                <a:gd name="T96" fmla="*/ 483 w 696"/>
                <a:gd name="T97" fmla="*/ 400 h 692"/>
                <a:gd name="T98" fmla="*/ 445 w 696"/>
                <a:gd name="T99" fmla="*/ 417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6" h="692">
                  <a:moveTo>
                    <a:pt x="549" y="245"/>
                  </a:moveTo>
                  <a:cubicBezTo>
                    <a:pt x="569" y="224"/>
                    <a:pt x="589" y="203"/>
                    <a:pt x="610" y="183"/>
                  </a:cubicBezTo>
                  <a:cubicBezTo>
                    <a:pt x="635" y="160"/>
                    <a:pt x="674" y="168"/>
                    <a:pt x="688" y="200"/>
                  </a:cubicBezTo>
                  <a:cubicBezTo>
                    <a:pt x="696" y="219"/>
                    <a:pt x="692" y="240"/>
                    <a:pt x="675" y="256"/>
                  </a:cubicBezTo>
                  <a:cubicBezTo>
                    <a:pt x="639" y="292"/>
                    <a:pt x="604" y="329"/>
                    <a:pt x="567" y="364"/>
                  </a:cubicBezTo>
                  <a:cubicBezTo>
                    <a:pt x="551" y="379"/>
                    <a:pt x="545" y="394"/>
                    <a:pt x="545" y="416"/>
                  </a:cubicBezTo>
                  <a:cubicBezTo>
                    <a:pt x="547" y="491"/>
                    <a:pt x="546" y="566"/>
                    <a:pt x="546" y="642"/>
                  </a:cubicBezTo>
                  <a:cubicBezTo>
                    <a:pt x="546" y="673"/>
                    <a:pt x="527" y="692"/>
                    <a:pt x="496" y="692"/>
                  </a:cubicBezTo>
                  <a:cubicBezTo>
                    <a:pt x="347" y="692"/>
                    <a:pt x="198" y="692"/>
                    <a:pt x="50" y="692"/>
                  </a:cubicBezTo>
                  <a:cubicBezTo>
                    <a:pt x="19" y="692"/>
                    <a:pt x="0" y="673"/>
                    <a:pt x="0" y="642"/>
                  </a:cubicBezTo>
                  <a:cubicBezTo>
                    <a:pt x="0" y="445"/>
                    <a:pt x="0" y="248"/>
                    <a:pt x="0" y="50"/>
                  </a:cubicBezTo>
                  <a:cubicBezTo>
                    <a:pt x="0" y="19"/>
                    <a:pt x="19" y="0"/>
                    <a:pt x="50" y="0"/>
                  </a:cubicBezTo>
                  <a:cubicBezTo>
                    <a:pt x="199" y="0"/>
                    <a:pt x="347" y="0"/>
                    <a:pt x="495" y="0"/>
                  </a:cubicBezTo>
                  <a:cubicBezTo>
                    <a:pt x="527" y="0"/>
                    <a:pt x="546" y="19"/>
                    <a:pt x="546" y="51"/>
                  </a:cubicBezTo>
                  <a:cubicBezTo>
                    <a:pt x="546" y="112"/>
                    <a:pt x="546" y="172"/>
                    <a:pt x="546" y="233"/>
                  </a:cubicBezTo>
                  <a:cubicBezTo>
                    <a:pt x="546" y="237"/>
                    <a:pt x="546" y="240"/>
                    <a:pt x="546" y="244"/>
                  </a:cubicBezTo>
                  <a:cubicBezTo>
                    <a:pt x="547" y="244"/>
                    <a:pt x="548" y="245"/>
                    <a:pt x="549" y="245"/>
                  </a:cubicBezTo>
                  <a:close/>
                  <a:moveTo>
                    <a:pt x="157" y="27"/>
                  </a:moveTo>
                  <a:cubicBezTo>
                    <a:pt x="153" y="27"/>
                    <a:pt x="150" y="27"/>
                    <a:pt x="146" y="27"/>
                  </a:cubicBezTo>
                  <a:cubicBezTo>
                    <a:pt x="115" y="27"/>
                    <a:pt x="84" y="27"/>
                    <a:pt x="53" y="27"/>
                  </a:cubicBezTo>
                  <a:cubicBezTo>
                    <a:pt x="33" y="27"/>
                    <a:pt x="27" y="33"/>
                    <a:pt x="27" y="53"/>
                  </a:cubicBezTo>
                  <a:cubicBezTo>
                    <a:pt x="27" y="248"/>
                    <a:pt x="27" y="443"/>
                    <a:pt x="27" y="638"/>
                  </a:cubicBezTo>
                  <a:cubicBezTo>
                    <a:pt x="27" y="659"/>
                    <a:pt x="33" y="665"/>
                    <a:pt x="54" y="665"/>
                  </a:cubicBezTo>
                  <a:cubicBezTo>
                    <a:pt x="200" y="665"/>
                    <a:pt x="346" y="665"/>
                    <a:pt x="493" y="665"/>
                  </a:cubicBezTo>
                  <a:cubicBezTo>
                    <a:pt x="513" y="665"/>
                    <a:pt x="519" y="659"/>
                    <a:pt x="519" y="638"/>
                  </a:cubicBezTo>
                  <a:cubicBezTo>
                    <a:pt x="519" y="567"/>
                    <a:pt x="519" y="496"/>
                    <a:pt x="519" y="424"/>
                  </a:cubicBezTo>
                  <a:cubicBezTo>
                    <a:pt x="519" y="421"/>
                    <a:pt x="519" y="418"/>
                    <a:pt x="519" y="414"/>
                  </a:cubicBezTo>
                  <a:cubicBezTo>
                    <a:pt x="512" y="416"/>
                    <a:pt x="508" y="419"/>
                    <a:pt x="502" y="421"/>
                  </a:cubicBezTo>
                  <a:cubicBezTo>
                    <a:pt x="494" y="423"/>
                    <a:pt x="492" y="428"/>
                    <a:pt x="492" y="437"/>
                  </a:cubicBezTo>
                  <a:cubicBezTo>
                    <a:pt x="492" y="497"/>
                    <a:pt x="492" y="558"/>
                    <a:pt x="492" y="619"/>
                  </a:cubicBezTo>
                  <a:cubicBezTo>
                    <a:pt x="492" y="634"/>
                    <a:pt x="488" y="638"/>
                    <a:pt x="473" y="638"/>
                  </a:cubicBezTo>
                  <a:cubicBezTo>
                    <a:pt x="461" y="638"/>
                    <a:pt x="449" y="638"/>
                    <a:pt x="436" y="638"/>
                  </a:cubicBezTo>
                  <a:cubicBezTo>
                    <a:pt x="401" y="638"/>
                    <a:pt x="366" y="638"/>
                    <a:pt x="330" y="638"/>
                  </a:cubicBezTo>
                  <a:cubicBezTo>
                    <a:pt x="319" y="638"/>
                    <a:pt x="313" y="632"/>
                    <a:pt x="314" y="623"/>
                  </a:cubicBezTo>
                  <a:cubicBezTo>
                    <a:pt x="316" y="612"/>
                    <a:pt x="323" y="611"/>
                    <a:pt x="332" y="611"/>
                  </a:cubicBezTo>
                  <a:cubicBezTo>
                    <a:pt x="372" y="611"/>
                    <a:pt x="413" y="611"/>
                    <a:pt x="453" y="611"/>
                  </a:cubicBezTo>
                  <a:cubicBezTo>
                    <a:pt x="457" y="611"/>
                    <a:pt x="461" y="611"/>
                    <a:pt x="464" y="611"/>
                  </a:cubicBezTo>
                  <a:cubicBezTo>
                    <a:pt x="464" y="552"/>
                    <a:pt x="464" y="496"/>
                    <a:pt x="464" y="438"/>
                  </a:cubicBezTo>
                  <a:cubicBezTo>
                    <a:pt x="452" y="444"/>
                    <a:pt x="440" y="449"/>
                    <a:pt x="428" y="454"/>
                  </a:cubicBezTo>
                  <a:cubicBezTo>
                    <a:pt x="423" y="455"/>
                    <a:pt x="415" y="455"/>
                    <a:pt x="410" y="453"/>
                  </a:cubicBezTo>
                  <a:cubicBezTo>
                    <a:pt x="403" y="448"/>
                    <a:pt x="405" y="440"/>
                    <a:pt x="408" y="434"/>
                  </a:cubicBezTo>
                  <a:cubicBezTo>
                    <a:pt x="418" y="412"/>
                    <a:pt x="427" y="390"/>
                    <a:pt x="437" y="369"/>
                  </a:cubicBezTo>
                  <a:cubicBezTo>
                    <a:pt x="443" y="357"/>
                    <a:pt x="450" y="345"/>
                    <a:pt x="458" y="335"/>
                  </a:cubicBezTo>
                  <a:cubicBezTo>
                    <a:pt x="462" y="329"/>
                    <a:pt x="465" y="324"/>
                    <a:pt x="465" y="317"/>
                  </a:cubicBezTo>
                  <a:cubicBezTo>
                    <a:pt x="465" y="242"/>
                    <a:pt x="465" y="168"/>
                    <a:pt x="465" y="93"/>
                  </a:cubicBezTo>
                  <a:cubicBezTo>
                    <a:pt x="465" y="90"/>
                    <a:pt x="465" y="86"/>
                    <a:pt x="464" y="82"/>
                  </a:cubicBezTo>
                  <a:cubicBezTo>
                    <a:pt x="439" y="82"/>
                    <a:pt x="414" y="82"/>
                    <a:pt x="389" y="82"/>
                  </a:cubicBezTo>
                  <a:cubicBezTo>
                    <a:pt x="382" y="114"/>
                    <a:pt x="370" y="124"/>
                    <a:pt x="337" y="124"/>
                  </a:cubicBezTo>
                  <a:cubicBezTo>
                    <a:pt x="292" y="124"/>
                    <a:pt x="247" y="124"/>
                    <a:pt x="201" y="124"/>
                  </a:cubicBezTo>
                  <a:cubicBezTo>
                    <a:pt x="192" y="123"/>
                    <a:pt x="182" y="120"/>
                    <a:pt x="175" y="115"/>
                  </a:cubicBezTo>
                  <a:cubicBezTo>
                    <a:pt x="163" y="108"/>
                    <a:pt x="159" y="95"/>
                    <a:pt x="157" y="82"/>
                  </a:cubicBezTo>
                  <a:cubicBezTo>
                    <a:pt x="132" y="82"/>
                    <a:pt x="107" y="82"/>
                    <a:pt x="82" y="82"/>
                  </a:cubicBezTo>
                  <a:cubicBezTo>
                    <a:pt x="82" y="259"/>
                    <a:pt x="82" y="434"/>
                    <a:pt x="82" y="611"/>
                  </a:cubicBezTo>
                  <a:cubicBezTo>
                    <a:pt x="86" y="611"/>
                    <a:pt x="90" y="611"/>
                    <a:pt x="93" y="611"/>
                  </a:cubicBezTo>
                  <a:cubicBezTo>
                    <a:pt x="132" y="611"/>
                    <a:pt x="171" y="611"/>
                    <a:pt x="210" y="611"/>
                  </a:cubicBezTo>
                  <a:cubicBezTo>
                    <a:pt x="214" y="611"/>
                    <a:pt x="217" y="611"/>
                    <a:pt x="220" y="611"/>
                  </a:cubicBezTo>
                  <a:cubicBezTo>
                    <a:pt x="228" y="612"/>
                    <a:pt x="232" y="617"/>
                    <a:pt x="232" y="625"/>
                  </a:cubicBezTo>
                  <a:cubicBezTo>
                    <a:pt x="232" y="633"/>
                    <a:pt x="227" y="637"/>
                    <a:pt x="220" y="638"/>
                  </a:cubicBezTo>
                  <a:cubicBezTo>
                    <a:pt x="217" y="638"/>
                    <a:pt x="214" y="638"/>
                    <a:pt x="212" y="638"/>
                  </a:cubicBezTo>
                  <a:cubicBezTo>
                    <a:pt x="166" y="638"/>
                    <a:pt x="121" y="638"/>
                    <a:pt x="76" y="638"/>
                  </a:cubicBezTo>
                  <a:cubicBezTo>
                    <a:pt x="58" y="638"/>
                    <a:pt x="54" y="634"/>
                    <a:pt x="54" y="617"/>
                  </a:cubicBezTo>
                  <a:cubicBezTo>
                    <a:pt x="54" y="436"/>
                    <a:pt x="54" y="256"/>
                    <a:pt x="54" y="76"/>
                  </a:cubicBezTo>
                  <a:cubicBezTo>
                    <a:pt x="54" y="74"/>
                    <a:pt x="54" y="73"/>
                    <a:pt x="54" y="72"/>
                  </a:cubicBezTo>
                  <a:cubicBezTo>
                    <a:pt x="54" y="59"/>
                    <a:pt x="59" y="54"/>
                    <a:pt x="71" y="54"/>
                  </a:cubicBezTo>
                  <a:cubicBezTo>
                    <a:pt x="97" y="54"/>
                    <a:pt x="122" y="54"/>
                    <a:pt x="147" y="54"/>
                  </a:cubicBezTo>
                  <a:cubicBezTo>
                    <a:pt x="151" y="54"/>
                    <a:pt x="154" y="54"/>
                    <a:pt x="157" y="54"/>
                  </a:cubicBezTo>
                  <a:cubicBezTo>
                    <a:pt x="157" y="45"/>
                    <a:pt x="157" y="37"/>
                    <a:pt x="157" y="27"/>
                  </a:cubicBezTo>
                  <a:close/>
                  <a:moveTo>
                    <a:pt x="185" y="28"/>
                  </a:moveTo>
                  <a:cubicBezTo>
                    <a:pt x="185" y="47"/>
                    <a:pt x="185" y="65"/>
                    <a:pt x="185" y="83"/>
                  </a:cubicBezTo>
                  <a:cubicBezTo>
                    <a:pt x="185" y="91"/>
                    <a:pt x="191" y="95"/>
                    <a:pt x="198" y="97"/>
                  </a:cubicBezTo>
                  <a:cubicBezTo>
                    <a:pt x="200" y="98"/>
                    <a:pt x="203" y="98"/>
                    <a:pt x="205" y="98"/>
                  </a:cubicBezTo>
                  <a:cubicBezTo>
                    <a:pt x="250" y="98"/>
                    <a:pt x="296" y="98"/>
                    <a:pt x="341" y="98"/>
                  </a:cubicBezTo>
                  <a:cubicBezTo>
                    <a:pt x="353" y="98"/>
                    <a:pt x="360" y="94"/>
                    <a:pt x="360" y="85"/>
                  </a:cubicBezTo>
                  <a:cubicBezTo>
                    <a:pt x="361" y="66"/>
                    <a:pt x="361" y="47"/>
                    <a:pt x="361" y="28"/>
                  </a:cubicBezTo>
                  <a:cubicBezTo>
                    <a:pt x="302" y="28"/>
                    <a:pt x="244" y="28"/>
                    <a:pt x="185" y="28"/>
                  </a:cubicBezTo>
                  <a:close/>
                  <a:moveTo>
                    <a:pt x="389" y="54"/>
                  </a:moveTo>
                  <a:cubicBezTo>
                    <a:pt x="392" y="54"/>
                    <a:pt x="395" y="54"/>
                    <a:pt x="399" y="54"/>
                  </a:cubicBezTo>
                  <a:cubicBezTo>
                    <a:pt x="423" y="54"/>
                    <a:pt x="447" y="54"/>
                    <a:pt x="471" y="54"/>
                  </a:cubicBezTo>
                  <a:cubicBezTo>
                    <a:pt x="488" y="54"/>
                    <a:pt x="492" y="58"/>
                    <a:pt x="492" y="75"/>
                  </a:cubicBezTo>
                  <a:cubicBezTo>
                    <a:pt x="492" y="146"/>
                    <a:pt x="492" y="217"/>
                    <a:pt x="492" y="288"/>
                  </a:cubicBezTo>
                  <a:cubicBezTo>
                    <a:pt x="492" y="291"/>
                    <a:pt x="492" y="295"/>
                    <a:pt x="492" y="298"/>
                  </a:cubicBezTo>
                  <a:cubicBezTo>
                    <a:pt x="501" y="292"/>
                    <a:pt x="508" y="285"/>
                    <a:pt x="514" y="278"/>
                  </a:cubicBezTo>
                  <a:cubicBezTo>
                    <a:pt x="517" y="275"/>
                    <a:pt x="519" y="270"/>
                    <a:pt x="519" y="266"/>
                  </a:cubicBezTo>
                  <a:cubicBezTo>
                    <a:pt x="519" y="194"/>
                    <a:pt x="519" y="123"/>
                    <a:pt x="519" y="51"/>
                  </a:cubicBezTo>
                  <a:cubicBezTo>
                    <a:pt x="519" y="34"/>
                    <a:pt x="513" y="27"/>
                    <a:pt x="496" y="27"/>
                  </a:cubicBezTo>
                  <a:cubicBezTo>
                    <a:pt x="463" y="27"/>
                    <a:pt x="430" y="27"/>
                    <a:pt x="398" y="27"/>
                  </a:cubicBezTo>
                  <a:cubicBezTo>
                    <a:pt x="395" y="27"/>
                    <a:pt x="392" y="28"/>
                    <a:pt x="389" y="28"/>
                  </a:cubicBezTo>
                  <a:cubicBezTo>
                    <a:pt x="389" y="36"/>
                    <a:pt x="389" y="44"/>
                    <a:pt x="389" y="54"/>
                  </a:cubicBezTo>
                  <a:close/>
                  <a:moveTo>
                    <a:pt x="481" y="352"/>
                  </a:moveTo>
                  <a:cubicBezTo>
                    <a:pt x="491" y="362"/>
                    <a:pt x="500" y="372"/>
                    <a:pt x="509" y="381"/>
                  </a:cubicBezTo>
                  <a:cubicBezTo>
                    <a:pt x="549" y="341"/>
                    <a:pt x="590" y="301"/>
                    <a:pt x="629" y="262"/>
                  </a:cubicBezTo>
                  <a:cubicBezTo>
                    <a:pt x="619" y="252"/>
                    <a:pt x="610" y="242"/>
                    <a:pt x="601" y="232"/>
                  </a:cubicBezTo>
                  <a:cubicBezTo>
                    <a:pt x="560" y="272"/>
                    <a:pt x="520" y="312"/>
                    <a:pt x="481" y="352"/>
                  </a:cubicBezTo>
                  <a:close/>
                  <a:moveTo>
                    <a:pt x="621" y="210"/>
                  </a:moveTo>
                  <a:cubicBezTo>
                    <a:pt x="631" y="221"/>
                    <a:pt x="641" y="231"/>
                    <a:pt x="651" y="241"/>
                  </a:cubicBezTo>
                  <a:cubicBezTo>
                    <a:pt x="666" y="228"/>
                    <a:pt x="669" y="215"/>
                    <a:pt x="659" y="204"/>
                  </a:cubicBezTo>
                  <a:cubicBezTo>
                    <a:pt x="648" y="193"/>
                    <a:pt x="634" y="196"/>
                    <a:pt x="621" y="210"/>
                  </a:cubicBezTo>
                  <a:close/>
                  <a:moveTo>
                    <a:pt x="483" y="400"/>
                  </a:moveTo>
                  <a:cubicBezTo>
                    <a:pt x="476" y="392"/>
                    <a:pt x="470" y="385"/>
                    <a:pt x="463" y="377"/>
                  </a:cubicBezTo>
                  <a:cubicBezTo>
                    <a:pt x="457" y="390"/>
                    <a:pt x="452" y="402"/>
                    <a:pt x="445" y="417"/>
                  </a:cubicBezTo>
                  <a:cubicBezTo>
                    <a:pt x="460" y="410"/>
                    <a:pt x="472" y="405"/>
                    <a:pt x="483" y="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416F5E6-BE7E-B453-2313-DE8603D0A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112" y="1728727"/>
              <a:ext cx="124132" cy="257540"/>
            </a:xfrm>
            <a:custGeom>
              <a:avLst/>
              <a:gdLst>
                <a:gd name="T0" fmla="*/ 0 w 130"/>
                <a:gd name="T1" fmla="*/ 27 h 271"/>
                <a:gd name="T2" fmla="*/ 0 w 130"/>
                <a:gd name="T3" fmla="*/ 1 h 271"/>
                <a:gd name="T4" fmla="*/ 9 w 130"/>
                <a:gd name="T5" fmla="*/ 0 h 271"/>
                <a:gd name="T6" fmla="*/ 107 w 130"/>
                <a:gd name="T7" fmla="*/ 0 h 271"/>
                <a:gd name="T8" fmla="*/ 130 w 130"/>
                <a:gd name="T9" fmla="*/ 24 h 271"/>
                <a:gd name="T10" fmla="*/ 130 w 130"/>
                <a:gd name="T11" fmla="*/ 239 h 271"/>
                <a:gd name="T12" fmla="*/ 125 w 130"/>
                <a:gd name="T13" fmla="*/ 251 h 271"/>
                <a:gd name="T14" fmla="*/ 103 w 130"/>
                <a:gd name="T15" fmla="*/ 271 h 271"/>
                <a:gd name="T16" fmla="*/ 103 w 130"/>
                <a:gd name="T17" fmla="*/ 261 h 271"/>
                <a:gd name="T18" fmla="*/ 103 w 130"/>
                <a:gd name="T19" fmla="*/ 48 h 271"/>
                <a:gd name="T20" fmla="*/ 82 w 130"/>
                <a:gd name="T21" fmla="*/ 27 h 271"/>
                <a:gd name="T22" fmla="*/ 10 w 130"/>
                <a:gd name="T23" fmla="*/ 27 h 271"/>
                <a:gd name="T24" fmla="*/ 0 w 130"/>
                <a:gd name="T25" fmla="*/ 2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71">
                  <a:moveTo>
                    <a:pt x="0" y="27"/>
                  </a:moveTo>
                  <a:cubicBezTo>
                    <a:pt x="0" y="17"/>
                    <a:pt x="0" y="9"/>
                    <a:pt x="0" y="1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41" y="0"/>
                    <a:pt x="74" y="0"/>
                    <a:pt x="107" y="0"/>
                  </a:cubicBezTo>
                  <a:cubicBezTo>
                    <a:pt x="124" y="0"/>
                    <a:pt x="130" y="7"/>
                    <a:pt x="130" y="24"/>
                  </a:cubicBezTo>
                  <a:cubicBezTo>
                    <a:pt x="130" y="96"/>
                    <a:pt x="130" y="167"/>
                    <a:pt x="130" y="239"/>
                  </a:cubicBezTo>
                  <a:cubicBezTo>
                    <a:pt x="130" y="243"/>
                    <a:pt x="128" y="248"/>
                    <a:pt x="125" y="251"/>
                  </a:cubicBezTo>
                  <a:cubicBezTo>
                    <a:pt x="119" y="258"/>
                    <a:pt x="112" y="265"/>
                    <a:pt x="103" y="271"/>
                  </a:cubicBezTo>
                  <a:cubicBezTo>
                    <a:pt x="103" y="268"/>
                    <a:pt x="103" y="264"/>
                    <a:pt x="103" y="261"/>
                  </a:cubicBezTo>
                  <a:cubicBezTo>
                    <a:pt x="103" y="190"/>
                    <a:pt x="103" y="119"/>
                    <a:pt x="103" y="48"/>
                  </a:cubicBezTo>
                  <a:cubicBezTo>
                    <a:pt x="103" y="31"/>
                    <a:pt x="99" y="27"/>
                    <a:pt x="82" y="27"/>
                  </a:cubicBezTo>
                  <a:cubicBezTo>
                    <a:pt x="58" y="27"/>
                    <a:pt x="34" y="27"/>
                    <a:pt x="10" y="27"/>
                  </a:cubicBezTo>
                  <a:cubicBezTo>
                    <a:pt x="6" y="27"/>
                    <a:pt x="3" y="27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F139083A-FB28-0A6A-465D-9E2F6C137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804" y="1856898"/>
              <a:ext cx="108063" cy="108207"/>
            </a:xfrm>
            <a:custGeom>
              <a:avLst/>
              <a:gdLst>
                <a:gd name="T0" fmla="*/ 113 w 113"/>
                <a:gd name="T1" fmla="*/ 58 h 114"/>
                <a:gd name="T2" fmla="*/ 113 w 113"/>
                <a:gd name="T3" fmla="*/ 99 h 114"/>
                <a:gd name="T4" fmla="*/ 98 w 113"/>
                <a:gd name="T5" fmla="*/ 114 h 114"/>
                <a:gd name="T6" fmla="*/ 15 w 113"/>
                <a:gd name="T7" fmla="*/ 114 h 114"/>
                <a:gd name="T8" fmla="*/ 0 w 113"/>
                <a:gd name="T9" fmla="*/ 99 h 114"/>
                <a:gd name="T10" fmla="*/ 0 w 113"/>
                <a:gd name="T11" fmla="*/ 15 h 114"/>
                <a:gd name="T12" fmla="*/ 15 w 113"/>
                <a:gd name="T13" fmla="*/ 0 h 114"/>
                <a:gd name="T14" fmla="*/ 98 w 113"/>
                <a:gd name="T15" fmla="*/ 0 h 114"/>
                <a:gd name="T16" fmla="*/ 113 w 113"/>
                <a:gd name="T17" fmla="*/ 15 h 114"/>
                <a:gd name="T18" fmla="*/ 113 w 113"/>
                <a:gd name="T19" fmla="*/ 58 h 114"/>
                <a:gd name="T20" fmla="*/ 27 w 113"/>
                <a:gd name="T21" fmla="*/ 86 h 114"/>
                <a:gd name="T22" fmla="*/ 86 w 113"/>
                <a:gd name="T23" fmla="*/ 86 h 114"/>
                <a:gd name="T24" fmla="*/ 86 w 113"/>
                <a:gd name="T25" fmla="*/ 28 h 114"/>
                <a:gd name="T26" fmla="*/ 27 w 113"/>
                <a:gd name="T27" fmla="*/ 28 h 114"/>
                <a:gd name="T28" fmla="*/ 27 w 113"/>
                <a:gd name="T29" fmla="*/ 8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4">
                  <a:moveTo>
                    <a:pt x="113" y="58"/>
                  </a:moveTo>
                  <a:cubicBezTo>
                    <a:pt x="113" y="72"/>
                    <a:pt x="113" y="85"/>
                    <a:pt x="113" y="99"/>
                  </a:cubicBezTo>
                  <a:cubicBezTo>
                    <a:pt x="113" y="109"/>
                    <a:pt x="108" y="114"/>
                    <a:pt x="98" y="114"/>
                  </a:cubicBezTo>
                  <a:cubicBezTo>
                    <a:pt x="70" y="114"/>
                    <a:pt x="42" y="114"/>
                    <a:pt x="15" y="114"/>
                  </a:cubicBezTo>
                  <a:cubicBezTo>
                    <a:pt x="6" y="114"/>
                    <a:pt x="0" y="109"/>
                    <a:pt x="0" y="99"/>
                  </a:cubicBezTo>
                  <a:cubicBezTo>
                    <a:pt x="0" y="71"/>
                    <a:pt x="0" y="43"/>
                    <a:pt x="0" y="15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43" y="0"/>
                    <a:pt x="71" y="0"/>
                    <a:pt x="98" y="0"/>
                  </a:cubicBezTo>
                  <a:cubicBezTo>
                    <a:pt x="108" y="0"/>
                    <a:pt x="113" y="5"/>
                    <a:pt x="113" y="15"/>
                  </a:cubicBezTo>
                  <a:cubicBezTo>
                    <a:pt x="113" y="29"/>
                    <a:pt x="113" y="44"/>
                    <a:pt x="113" y="58"/>
                  </a:cubicBezTo>
                  <a:close/>
                  <a:moveTo>
                    <a:pt x="27" y="86"/>
                  </a:moveTo>
                  <a:cubicBezTo>
                    <a:pt x="48" y="86"/>
                    <a:pt x="67" y="86"/>
                    <a:pt x="86" y="86"/>
                  </a:cubicBezTo>
                  <a:cubicBezTo>
                    <a:pt x="86" y="66"/>
                    <a:pt x="86" y="47"/>
                    <a:pt x="86" y="28"/>
                  </a:cubicBezTo>
                  <a:cubicBezTo>
                    <a:pt x="66" y="28"/>
                    <a:pt x="47" y="28"/>
                    <a:pt x="27" y="28"/>
                  </a:cubicBezTo>
                  <a:cubicBezTo>
                    <a:pt x="27" y="48"/>
                    <a:pt x="27" y="66"/>
                    <a:pt x="27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D89A92C6-8860-A498-3F0F-7179E025EF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804" y="1998645"/>
              <a:ext cx="108063" cy="107408"/>
            </a:xfrm>
            <a:custGeom>
              <a:avLst/>
              <a:gdLst>
                <a:gd name="T0" fmla="*/ 56 w 113"/>
                <a:gd name="T1" fmla="*/ 113 h 113"/>
                <a:gd name="T2" fmla="*/ 15 w 113"/>
                <a:gd name="T3" fmla="*/ 113 h 113"/>
                <a:gd name="T4" fmla="*/ 0 w 113"/>
                <a:gd name="T5" fmla="*/ 98 h 113"/>
                <a:gd name="T6" fmla="*/ 0 w 113"/>
                <a:gd name="T7" fmla="*/ 14 h 113"/>
                <a:gd name="T8" fmla="*/ 14 w 113"/>
                <a:gd name="T9" fmla="*/ 0 h 113"/>
                <a:gd name="T10" fmla="*/ 99 w 113"/>
                <a:gd name="T11" fmla="*/ 0 h 113"/>
                <a:gd name="T12" fmla="*/ 113 w 113"/>
                <a:gd name="T13" fmla="*/ 15 h 113"/>
                <a:gd name="T14" fmla="*/ 113 w 113"/>
                <a:gd name="T15" fmla="*/ 99 h 113"/>
                <a:gd name="T16" fmla="*/ 99 w 113"/>
                <a:gd name="T17" fmla="*/ 113 h 113"/>
                <a:gd name="T18" fmla="*/ 56 w 113"/>
                <a:gd name="T19" fmla="*/ 113 h 113"/>
                <a:gd name="T20" fmla="*/ 28 w 113"/>
                <a:gd name="T21" fmla="*/ 27 h 113"/>
                <a:gd name="T22" fmla="*/ 28 w 113"/>
                <a:gd name="T23" fmla="*/ 86 h 113"/>
                <a:gd name="T24" fmla="*/ 86 w 113"/>
                <a:gd name="T25" fmla="*/ 86 h 113"/>
                <a:gd name="T26" fmla="*/ 86 w 113"/>
                <a:gd name="T27" fmla="*/ 27 h 113"/>
                <a:gd name="T28" fmla="*/ 28 w 113"/>
                <a:gd name="T29" fmla="*/ 2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56" y="113"/>
                  </a:moveTo>
                  <a:cubicBezTo>
                    <a:pt x="42" y="113"/>
                    <a:pt x="29" y="113"/>
                    <a:pt x="15" y="113"/>
                  </a:cubicBezTo>
                  <a:cubicBezTo>
                    <a:pt x="5" y="113"/>
                    <a:pt x="0" y="109"/>
                    <a:pt x="0" y="98"/>
                  </a:cubicBezTo>
                  <a:cubicBezTo>
                    <a:pt x="0" y="70"/>
                    <a:pt x="0" y="42"/>
                    <a:pt x="0" y="14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43" y="0"/>
                    <a:pt x="71" y="0"/>
                    <a:pt x="99" y="0"/>
                  </a:cubicBezTo>
                  <a:cubicBezTo>
                    <a:pt x="108" y="0"/>
                    <a:pt x="113" y="5"/>
                    <a:pt x="113" y="15"/>
                  </a:cubicBezTo>
                  <a:cubicBezTo>
                    <a:pt x="113" y="43"/>
                    <a:pt x="113" y="71"/>
                    <a:pt x="113" y="99"/>
                  </a:cubicBezTo>
                  <a:cubicBezTo>
                    <a:pt x="113" y="109"/>
                    <a:pt x="109" y="113"/>
                    <a:pt x="99" y="113"/>
                  </a:cubicBezTo>
                  <a:cubicBezTo>
                    <a:pt x="85" y="113"/>
                    <a:pt x="70" y="113"/>
                    <a:pt x="56" y="113"/>
                  </a:cubicBezTo>
                  <a:close/>
                  <a:moveTo>
                    <a:pt x="28" y="27"/>
                  </a:moveTo>
                  <a:cubicBezTo>
                    <a:pt x="28" y="48"/>
                    <a:pt x="28" y="67"/>
                    <a:pt x="28" y="86"/>
                  </a:cubicBezTo>
                  <a:cubicBezTo>
                    <a:pt x="48" y="86"/>
                    <a:pt x="67" y="86"/>
                    <a:pt x="86" y="86"/>
                  </a:cubicBezTo>
                  <a:cubicBezTo>
                    <a:pt x="86" y="66"/>
                    <a:pt x="86" y="47"/>
                    <a:pt x="86" y="27"/>
                  </a:cubicBezTo>
                  <a:cubicBezTo>
                    <a:pt x="66" y="27"/>
                    <a:pt x="47" y="27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53CA489-076B-9E41-F917-C64EF1B3D4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804" y="2139992"/>
              <a:ext cx="108063" cy="107408"/>
            </a:xfrm>
            <a:custGeom>
              <a:avLst/>
              <a:gdLst>
                <a:gd name="T0" fmla="*/ 56 w 113"/>
                <a:gd name="T1" fmla="*/ 0 h 113"/>
                <a:gd name="T2" fmla="*/ 99 w 113"/>
                <a:gd name="T3" fmla="*/ 0 h 113"/>
                <a:gd name="T4" fmla="*/ 113 w 113"/>
                <a:gd name="T5" fmla="*/ 14 h 113"/>
                <a:gd name="T6" fmla="*/ 113 w 113"/>
                <a:gd name="T7" fmla="*/ 98 h 113"/>
                <a:gd name="T8" fmla="*/ 98 w 113"/>
                <a:gd name="T9" fmla="*/ 113 h 113"/>
                <a:gd name="T10" fmla="*/ 15 w 113"/>
                <a:gd name="T11" fmla="*/ 113 h 113"/>
                <a:gd name="T12" fmla="*/ 0 w 113"/>
                <a:gd name="T13" fmla="*/ 98 h 113"/>
                <a:gd name="T14" fmla="*/ 0 w 113"/>
                <a:gd name="T15" fmla="*/ 15 h 113"/>
                <a:gd name="T16" fmla="*/ 15 w 113"/>
                <a:gd name="T17" fmla="*/ 0 h 113"/>
                <a:gd name="T18" fmla="*/ 56 w 113"/>
                <a:gd name="T19" fmla="*/ 0 h 113"/>
                <a:gd name="T20" fmla="*/ 86 w 113"/>
                <a:gd name="T21" fmla="*/ 27 h 113"/>
                <a:gd name="T22" fmla="*/ 27 w 113"/>
                <a:gd name="T23" fmla="*/ 27 h 113"/>
                <a:gd name="T24" fmla="*/ 27 w 113"/>
                <a:gd name="T25" fmla="*/ 85 h 113"/>
                <a:gd name="T26" fmla="*/ 86 w 113"/>
                <a:gd name="T27" fmla="*/ 85 h 113"/>
                <a:gd name="T28" fmla="*/ 86 w 113"/>
                <a:gd name="T29" fmla="*/ 2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cubicBezTo>
                    <a:pt x="70" y="0"/>
                    <a:pt x="85" y="0"/>
                    <a:pt x="99" y="0"/>
                  </a:cubicBezTo>
                  <a:cubicBezTo>
                    <a:pt x="109" y="0"/>
                    <a:pt x="113" y="4"/>
                    <a:pt x="113" y="14"/>
                  </a:cubicBezTo>
                  <a:cubicBezTo>
                    <a:pt x="113" y="42"/>
                    <a:pt x="113" y="70"/>
                    <a:pt x="113" y="98"/>
                  </a:cubicBezTo>
                  <a:cubicBezTo>
                    <a:pt x="113" y="108"/>
                    <a:pt x="109" y="113"/>
                    <a:pt x="98" y="113"/>
                  </a:cubicBezTo>
                  <a:cubicBezTo>
                    <a:pt x="71" y="113"/>
                    <a:pt x="43" y="113"/>
                    <a:pt x="15" y="113"/>
                  </a:cubicBezTo>
                  <a:cubicBezTo>
                    <a:pt x="5" y="113"/>
                    <a:pt x="0" y="108"/>
                    <a:pt x="0" y="98"/>
                  </a:cubicBezTo>
                  <a:cubicBezTo>
                    <a:pt x="0" y="70"/>
                    <a:pt x="0" y="42"/>
                    <a:pt x="0" y="15"/>
                  </a:cubicBezTo>
                  <a:cubicBezTo>
                    <a:pt x="0" y="4"/>
                    <a:pt x="5" y="0"/>
                    <a:pt x="15" y="0"/>
                  </a:cubicBezTo>
                  <a:cubicBezTo>
                    <a:pt x="29" y="0"/>
                    <a:pt x="42" y="0"/>
                    <a:pt x="56" y="0"/>
                  </a:cubicBezTo>
                  <a:close/>
                  <a:moveTo>
                    <a:pt x="86" y="27"/>
                  </a:moveTo>
                  <a:cubicBezTo>
                    <a:pt x="66" y="27"/>
                    <a:pt x="47" y="27"/>
                    <a:pt x="27" y="27"/>
                  </a:cubicBezTo>
                  <a:cubicBezTo>
                    <a:pt x="27" y="47"/>
                    <a:pt x="27" y="66"/>
                    <a:pt x="27" y="85"/>
                  </a:cubicBezTo>
                  <a:cubicBezTo>
                    <a:pt x="47" y="85"/>
                    <a:pt x="67" y="85"/>
                    <a:pt x="86" y="85"/>
                  </a:cubicBezTo>
                  <a:cubicBezTo>
                    <a:pt x="86" y="66"/>
                    <a:pt x="86" y="46"/>
                    <a:pt x="8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19F3C8C-5C0F-DAE9-2D79-550EA65FE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126" y="2149575"/>
              <a:ext cx="86772" cy="87444"/>
            </a:xfrm>
            <a:custGeom>
              <a:avLst/>
              <a:gdLst>
                <a:gd name="T0" fmla="*/ 46 w 91"/>
                <a:gd name="T1" fmla="*/ 64 h 92"/>
                <a:gd name="T2" fmla="*/ 26 w 91"/>
                <a:gd name="T3" fmla="*/ 85 h 92"/>
                <a:gd name="T4" fmla="*/ 6 w 91"/>
                <a:gd name="T5" fmla="*/ 86 h 92"/>
                <a:gd name="T6" fmla="*/ 7 w 91"/>
                <a:gd name="T7" fmla="*/ 66 h 92"/>
                <a:gd name="T8" fmla="*/ 16 w 91"/>
                <a:gd name="T9" fmla="*/ 57 h 92"/>
                <a:gd name="T10" fmla="*/ 27 w 91"/>
                <a:gd name="T11" fmla="*/ 47 h 92"/>
                <a:gd name="T12" fmla="*/ 10 w 91"/>
                <a:gd name="T13" fmla="*/ 30 h 92"/>
                <a:gd name="T14" fmla="*/ 6 w 91"/>
                <a:gd name="T15" fmla="*/ 6 h 92"/>
                <a:gd name="T16" fmla="*/ 29 w 91"/>
                <a:gd name="T17" fmla="*/ 11 h 92"/>
                <a:gd name="T18" fmla="*/ 46 w 91"/>
                <a:gd name="T19" fmla="*/ 30 h 92"/>
                <a:gd name="T20" fmla="*/ 65 w 91"/>
                <a:gd name="T21" fmla="*/ 8 h 92"/>
                <a:gd name="T22" fmla="*/ 86 w 91"/>
                <a:gd name="T23" fmla="*/ 6 h 92"/>
                <a:gd name="T24" fmla="*/ 84 w 91"/>
                <a:gd name="T25" fmla="*/ 27 h 92"/>
                <a:gd name="T26" fmla="*/ 63 w 91"/>
                <a:gd name="T27" fmla="*/ 46 h 92"/>
                <a:gd name="T28" fmla="*/ 84 w 91"/>
                <a:gd name="T29" fmla="*/ 66 h 92"/>
                <a:gd name="T30" fmla="*/ 85 w 91"/>
                <a:gd name="T31" fmla="*/ 87 h 92"/>
                <a:gd name="T32" fmla="*/ 65 w 91"/>
                <a:gd name="T33" fmla="*/ 85 h 92"/>
                <a:gd name="T34" fmla="*/ 46 w 91"/>
                <a:gd name="T3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92">
                  <a:moveTo>
                    <a:pt x="46" y="64"/>
                  </a:moveTo>
                  <a:cubicBezTo>
                    <a:pt x="38" y="72"/>
                    <a:pt x="33" y="79"/>
                    <a:pt x="26" y="85"/>
                  </a:cubicBezTo>
                  <a:cubicBezTo>
                    <a:pt x="19" y="92"/>
                    <a:pt x="11" y="92"/>
                    <a:pt x="6" y="86"/>
                  </a:cubicBezTo>
                  <a:cubicBezTo>
                    <a:pt x="0" y="81"/>
                    <a:pt x="1" y="73"/>
                    <a:pt x="7" y="66"/>
                  </a:cubicBezTo>
                  <a:cubicBezTo>
                    <a:pt x="10" y="63"/>
                    <a:pt x="13" y="60"/>
                    <a:pt x="16" y="57"/>
                  </a:cubicBezTo>
                  <a:cubicBezTo>
                    <a:pt x="20" y="54"/>
                    <a:pt x="23" y="51"/>
                    <a:pt x="27" y="47"/>
                  </a:cubicBezTo>
                  <a:cubicBezTo>
                    <a:pt x="21" y="41"/>
                    <a:pt x="15" y="35"/>
                    <a:pt x="10" y="30"/>
                  </a:cubicBezTo>
                  <a:cubicBezTo>
                    <a:pt x="1" y="21"/>
                    <a:pt x="0" y="12"/>
                    <a:pt x="6" y="6"/>
                  </a:cubicBezTo>
                  <a:cubicBezTo>
                    <a:pt x="12" y="0"/>
                    <a:pt x="20" y="1"/>
                    <a:pt x="29" y="11"/>
                  </a:cubicBezTo>
                  <a:cubicBezTo>
                    <a:pt x="34" y="16"/>
                    <a:pt x="39" y="22"/>
                    <a:pt x="46" y="30"/>
                  </a:cubicBezTo>
                  <a:cubicBezTo>
                    <a:pt x="54" y="21"/>
                    <a:pt x="59" y="14"/>
                    <a:pt x="65" y="8"/>
                  </a:cubicBezTo>
                  <a:cubicBezTo>
                    <a:pt x="72" y="1"/>
                    <a:pt x="80" y="1"/>
                    <a:pt x="86" y="6"/>
                  </a:cubicBezTo>
                  <a:cubicBezTo>
                    <a:pt x="91" y="12"/>
                    <a:pt x="91" y="20"/>
                    <a:pt x="84" y="27"/>
                  </a:cubicBezTo>
                  <a:cubicBezTo>
                    <a:pt x="78" y="33"/>
                    <a:pt x="71" y="39"/>
                    <a:pt x="63" y="46"/>
                  </a:cubicBezTo>
                  <a:cubicBezTo>
                    <a:pt x="71" y="54"/>
                    <a:pt x="78" y="59"/>
                    <a:pt x="84" y="66"/>
                  </a:cubicBezTo>
                  <a:cubicBezTo>
                    <a:pt x="91" y="73"/>
                    <a:pt x="91" y="81"/>
                    <a:pt x="85" y="87"/>
                  </a:cubicBezTo>
                  <a:cubicBezTo>
                    <a:pt x="80" y="92"/>
                    <a:pt x="72" y="91"/>
                    <a:pt x="65" y="85"/>
                  </a:cubicBezTo>
                  <a:cubicBezTo>
                    <a:pt x="59" y="79"/>
                    <a:pt x="53" y="72"/>
                    <a:pt x="46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912AEA14-A04B-CE86-8128-79990F282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664" y="1868477"/>
              <a:ext cx="116901" cy="85447"/>
            </a:xfrm>
            <a:custGeom>
              <a:avLst/>
              <a:gdLst>
                <a:gd name="T0" fmla="*/ 45 w 122"/>
                <a:gd name="T1" fmla="*/ 57 h 90"/>
                <a:gd name="T2" fmla="*/ 89 w 122"/>
                <a:gd name="T3" fmla="*/ 12 h 90"/>
                <a:gd name="T4" fmla="*/ 96 w 122"/>
                <a:gd name="T5" fmla="*/ 6 h 90"/>
                <a:gd name="T6" fmla="*/ 116 w 122"/>
                <a:gd name="T7" fmla="*/ 5 h 90"/>
                <a:gd name="T8" fmla="*/ 115 w 122"/>
                <a:gd name="T9" fmla="*/ 25 h 90"/>
                <a:gd name="T10" fmla="*/ 70 w 122"/>
                <a:gd name="T11" fmla="*/ 70 h 90"/>
                <a:gd name="T12" fmla="*/ 55 w 122"/>
                <a:gd name="T13" fmla="*/ 84 h 90"/>
                <a:gd name="T14" fmla="*/ 35 w 122"/>
                <a:gd name="T15" fmla="*/ 84 h 90"/>
                <a:gd name="T16" fmla="*/ 6 w 122"/>
                <a:gd name="T17" fmla="*/ 55 h 90"/>
                <a:gd name="T18" fmla="*/ 6 w 122"/>
                <a:gd name="T19" fmla="*/ 36 h 90"/>
                <a:gd name="T20" fmla="*/ 25 w 122"/>
                <a:gd name="T21" fmla="*/ 36 h 90"/>
                <a:gd name="T22" fmla="*/ 45 w 122"/>
                <a:gd name="T23" fmla="*/ 5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90">
                  <a:moveTo>
                    <a:pt x="45" y="57"/>
                  </a:moveTo>
                  <a:cubicBezTo>
                    <a:pt x="60" y="42"/>
                    <a:pt x="75" y="27"/>
                    <a:pt x="89" y="12"/>
                  </a:cubicBezTo>
                  <a:cubicBezTo>
                    <a:pt x="91" y="10"/>
                    <a:pt x="93" y="8"/>
                    <a:pt x="96" y="6"/>
                  </a:cubicBezTo>
                  <a:cubicBezTo>
                    <a:pt x="102" y="0"/>
                    <a:pt x="111" y="0"/>
                    <a:pt x="116" y="5"/>
                  </a:cubicBezTo>
                  <a:cubicBezTo>
                    <a:pt x="122" y="12"/>
                    <a:pt x="121" y="19"/>
                    <a:pt x="115" y="25"/>
                  </a:cubicBezTo>
                  <a:cubicBezTo>
                    <a:pt x="100" y="40"/>
                    <a:pt x="85" y="55"/>
                    <a:pt x="70" y="70"/>
                  </a:cubicBezTo>
                  <a:cubicBezTo>
                    <a:pt x="65" y="75"/>
                    <a:pt x="61" y="80"/>
                    <a:pt x="55" y="84"/>
                  </a:cubicBezTo>
                  <a:cubicBezTo>
                    <a:pt x="49" y="90"/>
                    <a:pt x="42" y="90"/>
                    <a:pt x="35" y="84"/>
                  </a:cubicBezTo>
                  <a:cubicBezTo>
                    <a:pt x="25" y="75"/>
                    <a:pt x="15" y="65"/>
                    <a:pt x="6" y="55"/>
                  </a:cubicBezTo>
                  <a:cubicBezTo>
                    <a:pt x="0" y="49"/>
                    <a:pt x="0" y="41"/>
                    <a:pt x="6" y="36"/>
                  </a:cubicBezTo>
                  <a:cubicBezTo>
                    <a:pt x="12" y="30"/>
                    <a:pt x="19" y="31"/>
                    <a:pt x="25" y="36"/>
                  </a:cubicBezTo>
                  <a:cubicBezTo>
                    <a:pt x="32" y="43"/>
                    <a:pt x="38" y="50"/>
                    <a:pt x="45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C6FBEF1E-C3D8-DC48-CF72-3FA3A1D4F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664" y="2007828"/>
              <a:ext cx="113687" cy="87444"/>
            </a:xfrm>
            <a:custGeom>
              <a:avLst/>
              <a:gdLst>
                <a:gd name="T0" fmla="*/ 45 w 119"/>
                <a:gd name="T1" fmla="*/ 59 h 92"/>
                <a:gd name="T2" fmla="*/ 96 w 119"/>
                <a:gd name="T3" fmla="*/ 8 h 92"/>
                <a:gd name="T4" fmla="*/ 118 w 119"/>
                <a:gd name="T5" fmla="*/ 10 h 92"/>
                <a:gd name="T6" fmla="*/ 115 w 119"/>
                <a:gd name="T7" fmla="*/ 26 h 92"/>
                <a:gd name="T8" fmla="*/ 56 w 119"/>
                <a:gd name="T9" fmla="*/ 86 h 92"/>
                <a:gd name="T10" fmla="*/ 35 w 119"/>
                <a:gd name="T11" fmla="*/ 86 h 92"/>
                <a:gd name="T12" fmla="*/ 6 w 119"/>
                <a:gd name="T13" fmla="*/ 57 h 92"/>
                <a:gd name="T14" fmla="*/ 6 w 119"/>
                <a:gd name="T15" fmla="*/ 38 h 92"/>
                <a:gd name="T16" fmla="*/ 25 w 119"/>
                <a:gd name="T17" fmla="*/ 38 h 92"/>
                <a:gd name="T18" fmla="*/ 45 w 119"/>
                <a:gd name="T19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92">
                  <a:moveTo>
                    <a:pt x="45" y="59"/>
                  </a:moveTo>
                  <a:cubicBezTo>
                    <a:pt x="63" y="41"/>
                    <a:pt x="79" y="24"/>
                    <a:pt x="96" y="8"/>
                  </a:cubicBezTo>
                  <a:cubicBezTo>
                    <a:pt x="104" y="0"/>
                    <a:pt x="115" y="1"/>
                    <a:pt x="118" y="10"/>
                  </a:cubicBezTo>
                  <a:cubicBezTo>
                    <a:pt x="119" y="15"/>
                    <a:pt x="118" y="23"/>
                    <a:pt x="115" y="26"/>
                  </a:cubicBezTo>
                  <a:cubicBezTo>
                    <a:pt x="96" y="47"/>
                    <a:pt x="76" y="66"/>
                    <a:pt x="56" y="86"/>
                  </a:cubicBezTo>
                  <a:cubicBezTo>
                    <a:pt x="49" y="92"/>
                    <a:pt x="42" y="92"/>
                    <a:pt x="35" y="86"/>
                  </a:cubicBezTo>
                  <a:cubicBezTo>
                    <a:pt x="25" y="77"/>
                    <a:pt x="16" y="67"/>
                    <a:pt x="6" y="57"/>
                  </a:cubicBezTo>
                  <a:cubicBezTo>
                    <a:pt x="0" y="50"/>
                    <a:pt x="0" y="43"/>
                    <a:pt x="6" y="38"/>
                  </a:cubicBezTo>
                  <a:cubicBezTo>
                    <a:pt x="13" y="32"/>
                    <a:pt x="19" y="33"/>
                    <a:pt x="25" y="38"/>
                  </a:cubicBezTo>
                  <a:cubicBezTo>
                    <a:pt x="32" y="44"/>
                    <a:pt x="38" y="51"/>
                    <a:pt x="45" y="5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C24948D5-0CD0-8B84-51A1-B8E6FD8E2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381" y="2283735"/>
              <a:ext cx="24907" cy="25554"/>
            </a:xfrm>
            <a:custGeom>
              <a:avLst/>
              <a:gdLst>
                <a:gd name="T0" fmla="*/ 13 w 26"/>
                <a:gd name="T1" fmla="*/ 27 h 27"/>
                <a:gd name="T2" fmla="*/ 0 w 26"/>
                <a:gd name="T3" fmla="*/ 14 h 27"/>
                <a:gd name="T4" fmla="*/ 12 w 26"/>
                <a:gd name="T5" fmla="*/ 0 h 27"/>
                <a:gd name="T6" fmla="*/ 26 w 26"/>
                <a:gd name="T7" fmla="*/ 14 h 27"/>
                <a:gd name="T8" fmla="*/ 13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3" y="27"/>
                  </a:moveTo>
                  <a:cubicBezTo>
                    <a:pt x="6" y="27"/>
                    <a:pt x="0" y="21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6" y="6"/>
                    <a:pt x="26" y="14"/>
                  </a:cubicBezTo>
                  <a:cubicBezTo>
                    <a:pt x="26" y="21"/>
                    <a:pt x="21" y="27"/>
                    <a:pt x="13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32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3FC8FCF-FD95-3F09-240D-6B31332C6C0A}"/>
              </a:ext>
            </a:extLst>
          </p:cNvPr>
          <p:cNvSpPr/>
          <p:nvPr/>
        </p:nvSpPr>
        <p:spPr>
          <a:xfrm>
            <a:off x="3999650" y="2571750"/>
            <a:ext cx="4561592" cy="2273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800" b="1" dirty="0">
              <a:solidFill>
                <a:schemeClr val="accent2"/>
              </a:solidFill>
              <a:latin typeface="Source Serif 4"/>
              <a:ea typeface="Source Serif 4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AE04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Key Terms &amp; Defining Roles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FFAE04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11701" y="1001844"/>
            <a:ext cx="3307799" cy="323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rgbClr val="002676"/>
                </a:solidFill>
                <a:latin typeface="Inter"/>
                <a:ea typeface="Inter"/>
                <a:cs typeface="Inter"/>
                <a:sym typeface="Inter"/>
              </a:rPr>
              <a:t>Controller: </a:t>
            </a:r>
            <a:r>
              <a:rPr lang="en" sz="1600" dirty="0">
                <a:solidFill>
                  <a:srgbClr val="002676"/>
                </a:solidFill>
                <a:latin typeface="Inter"/>
                <a:ea typeface="Inter"/>
                <a:cs typeface="Inter"/>
                <a:sym typeface="Inter"/>
              </a:rPr>
              <a:t>the entity that determines the purpose and means of processing personal data (i.e., the customer)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 dirty="0">
                <a:solidFill>
                  <a:srgbClr val="002676"/>
                </a:solidFill>
                <a:latin typeface="Inter"/>
                <a:ea typeface="Inter"/>
                <a:cs typeface="Inter"/>
                <a:sym typeface="Inter"/>
              </a:rPr>
              <a:t>Processor: </a:t>
            </a:r>
            <a:r>
              <a:rPr lang="en" sz="1600" dirty="0">
                <a:solidFill>
                  <a:srgbClr val="002676"/>
                </a:solidFill>
                <a:latin typeface="Inter"/>
                <a:ea typeface="Inter"/>
                <a:cs typeface="Inter"/>
                <a:sym typeface="Inter"/>
              </a:rPr>
              <a:t> the entity that processes personal data on behalf of the controller (can have sub-processors) (i.e., the vendor or supplier)</a:t>
            </a:r>
            <a:endParaRPr lang="en" sz="1600" b="1" dirty="0">
              <a:solidFill>
                <a:srgbClr val="002676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 b="1" dirty="0">
              <a:solidFill>
                <a:srgbClr val="0026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4306765"/>
            <a:ext cx="3419551" cy="5827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85C571-CCF9-9138-E9EA-21C8FF06BEF2}"/>
              </a:ext>
            </a:extLst>
          </p:cNvPr>
          <p:cNvSpPr txBox="1"/>
          <p:nvPr/>
        </p:nvSpPr>
        <p:spPr>
          <a:xfrm>
            <a:off x="4133729" y="982778"/>
            <a:ext cx="4561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Source Serif 4" panose="020B0604020202020204" charset="0"/>
                <a:ea typeface="Source Serif 4" panose="020B0604020202020204" charset="0"/>
              </a:rPr>
              <a:t>Consider roles even if not mandated (</a:t>
            </a:r>
            <a:r>
              <a:rPr lang="en-US" sz="1600" dirty="0" err="1">
                <a:solidFill>
                  <a:schemeClr val="accent1"/>
                </a:solidFill>
                <a:latin typeface="Source Serif 4" panose="020B0604020202020204" charset="0"/>
                <a:ea typeface="Source Serif 4" panose="020B0604020202020204" charset="0"/>
              </a:rPr>
              <a:t>eg</a:t>
            </a:r>
            <a:r>
              <a:rPr lang="en-US" sz="1600" dirty="0">
                <a:solidFill>
                  <a:schemeClr val="accent1"/>
                </a:solidFill>
                <a:latin typeface="Source Serif 4" panose="020B0604020202020204" charset="0"/>
                <a:ea typeface="Source Serif 4" panose="020B0604020202020204" charset="0"/>
              </a:rPr>
              <a:t> under GDPR, CCPA) – having this framework helps structure obligations under contract and can point you to templates so you don’t need to develop from scratch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00B41A-7E08-242D-7D8C-F23D23AC80F0}"/>
              </a:ext>
            </a:extLst>
          </p:cNvPr>
          <p:cNvSpPr/>
          <p:nvPr/>
        </p:nvSpPr>
        <p:spPr>
          <a:xfrm>
            <a:off x="4399154" y="2873981"/>
            <a:ext cx="1019385" cy="708660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Controller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E47291-3935-BF60-91A5-1FA4885D2719}"/>
              </a:ext>
            </a:extLst>
          </p:cNvPr>
          <p:cNvSpPr/>
          <p:nvPr/>
        </p:nvSpPr>
        <p:spPr>
          <a:xfrm>
            <a:off x="4389480" y="3845814"/>
            <a:ext cx="1019385" cy="708660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Controller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05555C-DE80-21F6-A275-677ECA46151E}"/>
              </a:ext>
            </a:extLst>
          </p:cNvPr>
          <p:cNvCxnSpPr>
            <a:stCxn id="4" idx="2"/>
            <a:endCxn id="6" idx="0"/>
          </p:cNvCxnSpPr>
          <p:nvPr/>
        </p:nvCxnSpPr>
        <p:spPr>
          <a:xfrm flipH="1">
            <a:off x="4899173" y="3582641"/>
            <a:ext cx="9674" cy="2631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079E84-46FB-46BB-F382-B641E595D5C9}"/>
              </a:ext>
            </a:extLst>
          </p:cNvPr>
          <p:cNvSpPr/>
          <p:nvPr/>
        </p:nvSpPr>
        <p:spPr>
          <a:xfrm>
            <a:off x="5770754" y="2873981"/>
            <a:ext cx="1019385" cy="708660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Controller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33BBB4-25C8-5681-4EAB-13027D1A68F2}"/>
              </a:ext>
            </a:extLst>
          </p:cNvPr>
          <p:cNvSpPr/>
          <p:nvPr/>
        </p:nvSpPr>
        <p:spPr>
          <a:xfrm>
            <a:off x="5761080" y="3845814"/>
            <a:ext cx="1019385" cy="70866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Processor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B82E98-CB7B-3EA4-5805-9F94F4309235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6270773" y="3582641"/>
            <a:ext cx="9674" cy="2631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02A1942-613D-8F6D-5F67-F5BD654E2B0B}"/>
              </a:ext>
            </a:extLst>
          </p:cNvPr>
          <p:cNvSpPr/>
          <p:nvPr/>
        </p:nvSpPr>
        <p:spPr>
          <a:xfrm>
            <a:off x="7142354" y="2872179"/>
            <a:ext cx="1019385" cy="70866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Processor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4629E2-B5DF-5779-A8A8-85FBB42C5BB7}"/>
              </a:ext>
            </a:extLst>
          </p:cNvPr>
          <p:cNvSpPr/>
          <p:nvPr/>
        </p:nvSpPr>
        <p:spPr>
          <a:xfrm>
            <a:off x="7132680" y="3844012"/>
            <a:ext cx="1019385" cy="708660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Processor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4C3FB2-C515-0663-51C2-39B0D3E06AB1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 flipH="1">
            <a:off x="7642373" y="3580839"/>
            <a:ext cx="9674" cy="2631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032B6F6E-F65E-5F3E-2CB3-768B6C74F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>
            <a:extLst>
              <a:ext uri="{FF2B5EF4-FFF2-40B4-BE49-F238E27FC236}">
                <a16:creationId xmlns:a16="http://schemas.microsoft.com/office/drawing/2014/main" id="{C4EFBBEC-EAC0-4D6C-8320-CFD5F8B7E31B}"/>
              </a:ext>
            </a:extLst>
          </p:cNvPr>
          <p:cNvSpPr txBox="1"/>
          <p:nvPr/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 b="1" dirty="0">
                <a:solidFill>
                  <a:srgbClr val="FFAE04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Key Provisions</a:t>
            </a:r>
            <a:endParaRPr sz="3020" b="1" dirty="0">
              <a:solidFill>
                <a:srgbClr val="FFAE04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89" name="Google Shape;89;p17">
            <a:extLst>
              <a:ext uri="{FF2B5EF4-FFF2-40B4-BE49-F238E27FC236}">
                <a16:creationId xmlns:a16="http://schemas.microsoft.com/office/drawing/2014/main" id="{0046D02F-7056-2231-A3A8-A1E8D310A547}"/>
              </a:ext>
            </a:extLst>
          </p:cNvPr>
          <p:cNvSpPr/>
          <p:nvPr/>
        </p:nvSpPr>
        <p:spPr>
          <a:xfrm flipH="1">
            <a:off x="0" y="4052775"/>
            <a:ext cx="9144000" cy="1090725"/>
          </a:xfrm>
          <a:prstGeom prst="flowChartManualInput">
            <a:avLst/>
          </a:prstGeom>
          <a:solidFill>
            <a:srgbClr val="002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7">
            <a:extLst>
              <a:ext uri="{FF2B5EF4-FFF2-40B4-BE49-F238E27FC236}">
                <a16:creationId xmlns:a16="http://schemas.microsoft.com/office/drawing/2014/main" id="{7ACE0CEB-5AB8-AAD4-A066-5D534ACFE6B5}"/>
              </a:ext>
            </a:extLst>
          </p:cNvPr>
          <p:cNvGrpSpPr/>
          <p:nvPr/>
        </p:nvGrpSpPr>
        <p:grpSpPr>
          <a:xfrm>
            <a:off x="311700" y="1195515"/>
            <a:ext cx="3952185" cy="572700"/>
            <a:chOff x="2789785" y="1323164"/>
            <a:chExt cx="5221800" cy="731700"/>
          </a:xfrm>
        </p:grpSpPr>
        <p:sp>
          <p:nvSpPr>
            <p:cNvPr id="92" name="Google Shape;92;p17">
              <a:extLst>
                <a:ext uri="{FF2B5EF4-FFF2-40B4-BE49-F238E27FC236}">
                  <a16:creationId xmlns:a16="http://schemas.microsoft.com/office/drawing/2014/main" id="{E474CDF0-E66E-E6EC-52A0-45C24E1795FA}"/>
                </a:ext>
              </a:extLst>
            </p:cNvPr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4164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Source Serif 4" panose="020B0604020202020204" charset="0"/>
                <a:ea typeface="Source Serif 4" panose="020B0604020202020204" charset="0"/>
              </a:endParaRPr>
            </a:p>
          </p:txBody>
        </p:sp>
        <p:sp>
          <p:nvSpPr>
            <p:cNvPr id="93" name="Google Shape;93;p17">
              <a:extLst>
                <a:ext uri="{FF2B5EF4-FFF2-40B4-BE49-F238E27FC236}">
                  <a16:creationId xmlns:a16="http://schemas.microsoft.com/office/drawing/2014/main" id="{0BBF4692-A5EB-E4D7-7579-335B6E811A9F}"/>
                </a:ext>
              </a:extLst>
            </p:cNvPr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600" dirty="0">
                  <a:solidFill>
                    <a:srgbClr val="FFFFFF"/>
                  </a:solidFill>
                  <a:latin typeface="Source Serif 4" panose="020B0604020202020204" charset="0"/>
                  <a:ea typeface="Source Serif 4" panose="020B0604020202020204" charset="0"/>
                  <a:cs typeface="Inter"/>
                  <a:sym typeface="Inter"/>
                </a:rPr>
                <a:t>Security Requirements / </a:t>
              </a:r>
              <a:r>
                <a:rPr lang="en-US" sz="1600" dirty="0">
                  <a:solidFill>
                    <a:srgbClr val="FFFFFF"/>
                  </a:solidFill>
                  <a:latin typeface="Source Serif 4" panose="020B0604020202020204" charset="0"/>
                  <a:ea typeface="Source Serif 4" panose="020B0604020202020204" charset="0"/>
                  <a:cs typeface="Inter"/>
                  <a:sym typeface="Inter"/>
                </a:rPr>
                <a:t>Notification of Incidents</a:t>
              </a:r>
            </a:p>
          </p:txBody>
        </p:sp>
      </p:grpSp>
      <p:grpSp>
        <p:nvGrpSpPr>
          <p:cNvPr id="94" name="Google Shape;94;p17">
            <a:extLst>
              <a:ext uri="{FF2B5EF4-FFF2-40B4-BE49-F238E27FC236}">
                <a16:creationId xmlns:a16="http://schemas.microsoft.com/office/drawing/2014/main" id="{2225BA95-4056-249F-5C2C-7044721749EA}"/>
              </a:ext>
            </a:extLst>
          </p:cNvPr>
          <p:cNvGrpSpPr/>
          <p:nvPr/>
        </p:nvGrpSpPr>
        <p:grpSpPr>
          <a:xfrm>
            <a:off x="311700" y="1869177"/>
            <a:ext cx="3952185" cy="572700"/>
            <a:chOff x="2789787" y="2207525"/>
            <a:chExt cx="4860300" cy="731700"/>
          </a:xfrm>
        </p:grpSpPr>
        <p:sp>
          <p:nvSpPr>
            <p:cNvPr id="96" name="Google Shape;96;p17">
              <a:extLst>
                <a:ext uri="{FF2B5EF4-FFF2-40B4-BE49-F238E27FC236}">
                  <a16:creationId xmlns:a16="http://schemas.microsoft.com/office/drawing/2014/main" id="{2D31ED40-9190-186B-D42A-582B78417AD3}"/>
                </a:ext>
              </a:extLst>
            </p:cNvPr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4164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Source Serif 4" panose="020B0604020202020204" charset="0"/>
                <a:ea typeface="Source Serif 4" panose="020B0604020202020204" charset="0"/>
              </a:endParaRPr>
            </a:p>
          </p:txBody>
        </p:sp>
        <p:sp>
          <p:nvSpPr>
            <p:cNvPr id="97" name="Google Shape;97;p17">
              <a:extLst>
                <a:ext uri="{FF2B5EF4-FFF2-40B4-BE49-F238E27FC236}">
                  <a16:creationId xmlns:a16="http://schemas.microsoft.com/office/drawing/2014/main" id="{7D0E4517-8478-8B08-EDE4-BE91804F9C47}"/>
                </a:ext>
              </a:extLst>
            </p:cNvPr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FFFFFF"/>
                  </a:solidFill>
                  <a:latin typeface="Source Serif 4" panose="020B0604020202020204" charset="0"/>
                  <a:ea typeface="Source Serif 4" panose="020B0604020202020204" charset="0"/>
                  <a:cs typeface="Inter"/>
                  <a:sym typeface="Inter"/>
                </a:rPr>
                <a:t>Processor / Controller Roles and the Purpose of Processing</a:t>
              </a:r>
              <a:endParaRPr sz="1600" dirty="0">
                <a:solidFill>
                  <a:srgbClr val="FFFFFF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endParaRPr>
            </a:p>
          </p:txBody>
        </p:sp>
      </p:grpSp>
      <p:grpSp>
        <p:nvGrpSpPr>
          <p:cNvPr id="98" name="Google Shape;98;p17">
            <a:extLst>
              <a:ext uri="{FF2B5EF4-FFF2-40B4-BE49-F238E27FC236}">
                <a16:creationId xmlns:a16="http://schemas.microsoft.com/office/drawing/2014/main" id="{F5FF7DDF-587B-F8F4-36F2-E098E575DA8F}"/>
              </a:ext>
            </a:extLst>
          </p:cNvPr>
          <p:cNvGrpSpPr/>
          <p:nvPr/>
        </p:nvGrpSpPr>
        <p:grpSpPr>
          <a:xfrm>
            <a:off x="311700" y="2539341"/>
            <a:ext cx="3952183" cy="572700"/>
            <a:chOff x="2789787" y="3088625"/>
            <a:chExt cx="4497600" cy="731700"/>
          </a:xfrm>
        </p:grpSpPr>
        <p:sp>
          <p:nvSpPr>
            <p:cNvPr id="100" name="Google Shape;100;p17">
              <a:extLst>
                <a:ext uri="{FF2B5EF4-FFF2-40B4-BE49-F238E27FC236}">
                  <a16:creationId xmlns:a16="http://schemas.microsoft.com/office/drawing/2014/main" id="{F1E1020E-2932-1315-EE74-DA4E07881839}"/>
                </a:ext>
              </a:extLst>
            </p:cNvPr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4164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Source Serif 4" panose="020B0604020202020204" charset="0"/>
                <a:ea typeface="Source Serif 4" panose="020B0604020202020204" charset="0"/>
              </a:endParaRPr>
            </a:p>
          </p:txBody>
        </p:sp>
        <p:sp>
          <p:nvSpPr>
            <p:cNvPr id="101" name="Google Shape;101;p17">
              <a:extLst>
                <a:ext uri="{FF2B5EF4-FFF2-40B4-BE49-F238E27FC236}">
                  <a16:creationId xmlns:a16="http://schemas.microsoft.com/office/drawing/2014/main" id="{52204697-971A-BF55-0F57-5DA864B3AA22}"/>
                </a:ext>
              </a:extLst>
            </p:cNvPr>
            <p:cNvSpPr txBox="1"/>
            <p:nvPr/>
          </p:nvSpPr>
          <p:spPr>
            <a:xfrm>
              <a:off x="2914401" y="3295175"/>
              <a:ext cx="42528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FFFFFF"/>
                  </a:solidFill>
                  <a:latin typeface="Source Serif 4" panose="020B0604020202020204" charset="0"/>
                  <a:ea typeface="Source Serif 4" panose="020B0604020202020204" charset="0"/>
                  <a:cs typeface="Inter"/>
                  <a:sym typeface="Inter"/>
                </a:rPr>
                <a:t>Subprocessing</a:t>
              </a:r>
              <a:endParaRPr sz="1600" dirty="0">
                <a:solidFill>
                  <a:srgbClr val="FFFFFF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endParaRPr>
            </a:p>
          </p:txBody>
        </p:sp>
      </p:grpSp>
      <p:pic>
        <p:nvPicPr>
          <p:cNvPr id="102" name="Google Shape;102;p17">
            <a:extLst>
              <a:ext uri="{FF2B5EF4-FFF2-40B4-BE49-F238E27FC236}">
                <a16:creationId xmlns:a16="http://schemas.microsoft.com/office/drawing/2014/main" id="{CB514794-DE23-29BB-FE6B-BD2C1F1B70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4306765"/>
            <a:ext cx="3419551" cy="58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90;p17">
            <a:extLst>
              <a:ext uri="{FF2B5EF4-FFF2-40B4-BE49-F238E27FC236}">
                <a16:creationId xmlns:a16="http://schemas.microsoft.com/office/drawing/2014/main" id="{5DC4FD24-C70A-DF4E-DD73-5545D1F41B54}"/>
              </a:ext>
            </a:extLst>
          </p:cNvPr>
          <p:cNvGrpSpPr/>
          <p:nvPr/>
        </p:nvGrpSpPr>
        <p:grpSpPr>
          <a:xfrm>
            <a:off x="4673427" y="1195515"/>
            <a:ext cx="3952185" cy="572700"/>
            <a:chOff x="2789785" y="1323164"/>
            <a:chExt cx="5221800" cy="731700"/>
          </a:xfrm>
        </p:grpSpPr>
        <p:sp>
          <p:nvSpPr>
            <p:cNvPr id="21" name="Google Shape;92;p17">
              <a:extLst>
                <a:ext uri="{FF2B5EF4-FFF2-40B4-BE49-F238E27FC236}">
                  <a16:creationId xmlns:a16="http://schemas.microsoft.com/office/drawing/2014/main" id="{3235A01F-B5CE-32A6-2101-3E5E31E282F8}"/>
                </a:ext>
              </a:extLst>
            </p:cNvPr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4164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Source Serif 4" panose="020B0604020202020204" charset="0"/>
                <a:ea typeface="Source Serif 4" panose="020B0604020202020204" charset="0"/>
              </a:endParaRPr>
            </a:p>
          </p:txBody>
        </p:sp>
        <p:sp>
          <p:nvSpPr>
            <p:cNvPr id="22" name="Google Shape;93;p17">
              <a:extLst>
                <a:ext uri="{FF2B5EF4-FFF2-40B4-BE49-F238E27FC236}">
                  <a16:creationId xmlns:a16="http://schemas.microsoft.com/office/drawing/2014/main" id="{A1573DCE-E29E-2D55-8383-85C881F6B054}"/>
                </a:ext>
              </a:extLst>
            </p:cNvPr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FFFFFF"/>
                  </a:solidFill>
                  <a:latin typeface="Source Serif 4" panose="020B0604020202020204" charset="0"/>
                  <a:ea typeface="Source Serif 4" panose="020B0604020202020204" charset="0"/>
                  <a:cs typeface="Inter"/>
                  <a:sym typeface="Inter"/>
                </a:rPr>
                <a:t>Order of Precedents</a:t>
              </a:r>
              <a:endParaRPr sz="1600" dirty="0">
                <a:solidFill>
                  <a:srgbClr val="FFFFFF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endParaRPr>
            </a:p>
          </p:txBody>
        </p:sp>
      </p:grpSp>
      <p:grpSp>
        <p:nvGrpSpPr>
          <p:cNvPr id="23" name="Google Shape;94;p17">
            <a:extLst>
              <a:ext uri="{FF2B5EF4-FFF2-40B4-BE49-F238E27FC236}">
                <a16:creationId xmlns:a16="http://schemas.microsoft.com/office/drawing/2014/main" id="{85777F4E-85BE-CB7A-332A-76A64A0B3913}"/>
              </a:ext>
            </a:extLst>
          </p:cNvPr>
          <p:cNvGrpSpPr/>
          <p:nvPr/>
        </p:nvGrpSpPr>
        <p:grpSpPr>
          <a:xfrm>
            <a:off x="4673426" y="1871770"/>
            <a:ext cx="3952185" cy="572700"/>
            <a:chOff x="2789787" y="2207525"/>
            <a:chExt cx="4860300" cy="731700"/>
          </a:xfrm>
        </p:grpSpPr>
        <p:sp>
          <p:nvSpPr>
            <p:cNvPr id="24" name="Google Shape;96;p17">
              <a:extLst>
                <a:ext uri="{FF2B5EF4-FFF2-40B4-BE49-F238E27FC236}">
                  <a16:creationId xmlns:a16="http://schemas.microsoft.com/office/drawing/2014/main" id="{B19211C9-D588-CAF1-2100-41D2B5C6BEF3}"/>
                </a:ext>
              </a:extLst>
            </p:cNvPr>
            <p:cNvSpPr/>
            <p:nvPr/>
          </p:nvSpPr>
          <p:spPr>
            <a:xfrm>
              <a:off x="2789787" y="2207525"/>
              <a:ext cx="4860300" cy="731700"/>
            </a:xfrm>
            <a:prstGeom prst="rect">
              <a:avLst/>
            </a:prstGeom>
            <a:solidFill>
              <a:srgbClr val="4164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FFFFFF"/>
                </a:solidFill>
                <a:latin typeface="Source Serif 4" panose="020B0604020202020204" charset="0"/>
                <a:ea typeface="Source Serif 4" panose="020B0604020202020204" charset="0"/>
              </a:endParaRPr>
            </a:p>
          </p:txBody>
        </p:sp>
        <p:sp>
          <p:nvSpPr>
            <p:cNvPr id="25" name="Google Shape;97;p17">
              <a:extLst>
                <a:ext uri="{FF2B5EF4-FFF2-40B4-BE49-F238E27FC236}">
                  <a16:creationId xmlns:a16="http://schemas.microsoft.com/office/drawing/2014/main" id="{214CA14A-3FDC-6358-C662-E1CB3E283DC0}"/>
                </a:ext>
              </a:extLst>
            </p:cNvPr>
            <p:cNvSpPr txBox="1"/>
            <p:nvPr/>
          </p:nvSpPr>
          <p:spPr>
            <a:xfrm>
              <a:off x="2914387" y="2414096"/>
              <a:ext cx="43731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FFFFFF"/>
                  </a:solidFill>
                  <a:latin typeface="Source Serif 4" panose="020B0604020202020204" charset="0"/>
                  <a:ea typeface="Source Serif 4" panose="020B0604020202020204" charset="0"/>
                  <a:cs typeface="Inter"/>
                  <a:sym typeface="Inter"/>
                </a:rPr>
                <a:t>Cross Border Transfers</a:t>
              </a:r>
              <a:endParaRPr sz="1600" dirty="0">
                <a:solidFill>
                  <a:srgbClr val="FFFFFF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endParaRPr>
            </a:p>
          </p:txBody>
        </p:sp>
      </p:grpSp>
      <p:grpSp>
        <p:nvGrpSpPr>
          <p:cNvPr id="26" name="Google Shape;98;p17">
            <a:extLst>
              <a:ext uri="{FF2B5EF4-FFF2-40B4-BE49-F238E27FC236}">
                <a16:creationId xmlns:a16="http://schemas.microsoft.com/office/drawing/2014/main" id="{4692D204-35F0-5D43-4B01-62C0B678ED71}"/>
              </a:ext>
            </a:extLst>
          </p:cNvPr>
          <p:cNvGrpSpPr/>
          <p:nvPr/>
        </p:nvGrpSpPr>
        <p:grpSpPr>
          <a:xfrm>
            <a:off x="4673426" y="2533185"/>
            <a:ext cx="3952183" cy="572700"/>
            <a:chOff x="2789787" y="3088625"/>
            <a:chExt cx="4497600" cy="731700"/>
          </a:xfrm>
        </p:grpSpPr>
        <p:sp>
          <p:nvSpPr>
            <p:cNvPr id="27" name="Google Shape;100;p17">
              <a:extLst>
                <a:ext uri="{FF2B5EF4-FFF2-40B4-BE49-F238E27FC236}">
                  <a16:creationId xmlns:a16="http://schemas.microsoft.com/office/drawing/2014/main" id="{8A1D3028-C77B-5536-85B8-6745C83B2479}"/>
                </a:ext>
              </a:extLst>
            </p:cNvPr>
            <p:cNvSpPr/>
            <p:nvPr/>
          </p:nvSpPr>
          <p:spPr>
            <a:xfrm>
              <a:off x="2789787" y="3088625"/>
              <a:ext cx="4497600" cy="731700"/>
            </a:xfrm>
            <a:prstGeom prst="rect">
              <a:avLst/>
            </a:prstGeom>
            <a:solidFill>
              <a:srgbClr val="4164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Source Serif 4" panose="020B0604020202020204" charset="0"/>
                <a:ea typeface="Source Serif 4" panose="020B0604020202020204" charset="0"/>
              </a:endParaRPr>
            </a:p>
          </p:txBody>
        </p:sp>
        <p:sp>
          <p:nvSpPr>
            <p:cNvPr id="28" name="Google Shape;101;p17">
              <a:extLst>
                <a:ext uri="{FF2B5EF4-FFF2-40B4-BE49-F238E27FC236}">
                  <a16:creationId xmlns:a16="http://schemas.microsoft.com/office/drawing/2014/main" id="{7BDE088E-7CBC-19E1-0AFD-FF27C3B45889}"/>
                </a:ext>
              </a:extLst>
            </p:cNvPr>
            <p:cNvSpPr txBox="1"/>
            <p:nvPr/>
          </p:nvSpPr>
          <p:spPr>
            <a:xfrm>
              <a:off x="2914401" y="3295175"/>
              <a:ext cx="42528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FFFFFF"/>
                  </a:solidFill>
                  <a:latin typeface="Source Serif 4" panose="020B0604020202020204" charset="0"/>
                  <a:ea typeface="Source Serif 4" panose="020B0604020202020204" charset="0"/>
                  <a:cs typeface="Inter"/>
                  <a:sym typeface="Inter"/>
                </a:rPr>
                <a:t>Liability and Indemnfication</a:t>
              </a:r>
              <a:endParaRPr sz="1600" dirty="0">
                <a:solidFill>
                  <a:srgbClr val="FFFFFF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endParaRPr>
            </a:p>
          </p:txBody>
        </p:sp>
      </p:grpSp>
      <p:grpSp>
        <p:nvGrpSpPr>
          <p:cNvPr id="2" name="Google Shape;90;p17">
            <a:extLst>
              <a:ext uri="{FF2B5EF4-FFF2-40B4-BE49-F238E27FC236}">
                <a16:creationId xmlns:a16="http://schemas.microsoft.com/office/drawing/2014/main" id="{DB392F46-290F-3DBB-606B-FBFF0D309D79}"/>
              </a:ext>
            </a:extLst>
          </p:cNvPr>
          <p:cNvGrpSpPr/>
          <p:nvPr/>
        </p:nvGrpSpPr>
        <p:grpSpPr>
          <a:xfrm>
            <a:off x="311700" y="3269376"/>
            <a:ext cx="3952185" cy="572700"/>
            <a:chOff x="2789785" y="1323164"/>
            <a:chExt cx="5221800" cy="731700"/>
          </a:xfrm>
        </p:grpSpPr>
        <p:sp>
          <p:nvSpPr>
            <p:cNvPr id="3" name="Google Shape;92;p17">
              <a:extLst>
                <a:ext uri="{FF2B5EF4-FFF2-40B4-BE49-F238E27FC236}">
                  <a16:creationId xmlns:a16="http://schemas.microsoft.com/office/drawing/2014/main" id="{E4228B6E-C8EC-51CC-C150-43CF638F8192}"/>
                </a:ext>
              </a:extLst>
            </p:cNvPr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4164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Source Serif 4" panose="020B0604020202020204" charset="0"/>
                <a:ea typeface="Source Serif 4" panose="020B0604020202020204" charset="0"/>
              </a:endParaRPr>
            </a:p>
          </p:txBody>
        </p:sp>
        <p:sp>
          <p:nvSpPr>
            <p:cNvPr id="4" name="Google Shape;93;p17">
              <a:extLst>
                <a:ext uri="{FF2B5EF4-FFF2-40B4-BE49-F238E27FC236}">
                  <a16:creationId xmlns:a16="http://schemas.microsoft.com/office/drawing/2014/main" id="{3D34A8E0-D9F5-F39C-735B-082AD7B64FA4}"/>
                </a:ext>
              </a:extLst>
            </p:cNvPr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FFFFFF"/>
                  </a:solidFill>
                  <a:latin typeface="Source Serif 4" panose="020B0604020202020204" charset="0"/>
                  <a:ea typeface="Source Serif 4" panose="020B0604020202020204" charset="0"/>
                  <a:cs typeface="Inter"/>
                  <a:sym typeface="Inter"/>
                </a:rPr>
                <a:t>Audit Rights</a:t>
              </a:r>
              <a:endParaRPr sz="1600" dirty="0">
                <a:solidFill>
                  <a:srgbClr val="FFFFFF"/>
                </a:solidFill>
                <a:latin typeface="Source Serif 4" panose="020B0604020202020204" charset="0"/>
                <a:ea typeface="Source Serif 4" panose="020B0604020202020204" charset="0"/>
                <a:cs typeface="Inter"/>
                <a:sym typeface="Inter"/>
              </a:endParaRPr>
            </a:p>
          </p:txBody>
        </p:sp>
      </p:grpSp>
      <p:sp>
        <p:nvSpPr>
          <p:cNvPr id="6" name="Google Shape;92;p17">
            <a:extLst>
              <a:ext uri="{FF2B5EF4-FFF2-40B4-BE49-F238E27FC236}">
                <a16:creationId xmlns:a16="http://schemas.microsoft.com/office/drawing/2014/main" id="{90BF8713-2111-F5CE-6B1E-2F5624AF56A4}"/>
              </a:ext>
            </a:extLst>
          </p:cNvPr>
          <p:cNvSpPr/>
          <p:nvPr/>
        </p:nvSpPr>
        <p:spPr>
          <a:xfrm>
            <a:off x="4673424" y="3266114"/>
            <a:ext cx="3952185" cy="572700"/>
          </a:xfrm>
          <a:prstGeom prst="rect">
            <a:avLst/>
          </a:prstGeom>
          <a:solidFill>
            <a:srgbClr val="4164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Source Serif 4" panose="020B0604020202020204" charset="0"/>
                <a:ea typeface="Source Serif 4" panose="020B0604020202020204" charset="0"/>
              </a:rPr>
              <a:t>  Data Subject Requests</a:t>
            </a:r>
            <a:endParaRPr sz="1600" dirty="0">
              <a:solidFill>
                <a:srgbClr val="FFFFFF"/>
              </a:solidFill>
              <a:latin typeface="Source Serif 4" panose="020B0604020202020204" charset="0"/>
              <a:ea typeface="Source Serif 4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5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AE04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Structuring Vendor Agreements </a:t>
            </a:r>
            <a:endParaRPr sz="2800" b="1" dirty="0">
              <a:solidFill>
                <a:srgbClr val="FFAE04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82" name="Google Shape;82;p16"/>
          <p:cNvSpPr/>
          <p:nvPr/>
        </p:nvSpPr>
        <p:spPr>
          <a:xfrm flipH="1">
            <a:off x="0" y="4052775"/>
            <a:ext cx="9144000" cy="1090725"/>
          </a:xfrm>
          <a:prstGeom prst="flowChartManualInput">
            <a:avLst/>
          </a:prstGeom>
          <a:solidFill>
            <a:srgbClr val="002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4306765"/>
            <a:ext cx="3419551" cy="58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60DAF1-3B8D-02FC-BA95-46EE9FFB772E}"/>
              </a:ext>
            </a:extLst>
          </p:cNvPr>
          <p:cNvSpPr txBox="1"/>
          <p:nvPr/>
        </p:nvSpPr>
        <p:spPr>
          <a:xfrm>
            <a:off x="6211945" y="977528"/>
            <a:ext cx="2454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676"/>
                </a:solidFill>
              </a:rPr>
              <a:t>Vendor Agreement or MSA</a:t>
            </a:r>
          </a:p>
          <a:p>
            <a:r>
              <a:rPr lang="en-US" dirty="0"/>
              <a:t>Outlines the overarching commercial terms of the customer-supplier relationship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93775-BEF7-79EC-8649-9FAC2D066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315" y="991452"/>
            <a:ext cx="1191630" cy="1191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526472-45DD-E23A-62DE-7F4CDCFAE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315" y="2756921"/>
            <a:ext cx="1191630" cy="1191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274F52-4F5F-A54F-2160-203E631D57C9}"/>
              </a:ext>
            </a:extLst>
          </p:cNvPr>
          <p:cNvSpPr txBox="1"/>
          <p:nvPr/>
        </p:nvSpPr>
        <p:spPr>
          <a:xfrm>
            <a:off x="6211944" y="2720918"/>
            <a:ext cx="2454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676"/>
                </a:solidFill>
              </a:rPr>
              <a:t>Data Processing Addendum (DPA)</a:t>
            </a:r>
          </a:p>
          <a:p>
            <a:r>
              <a:rPr lang="en-US" dirty="0"/>
              <a:t>Provides instructions on how personal data is to be processed and secured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59AC428-D4CB-9ECF-8073-4A92573CA39A}"/>
              </a:ext>
            </a:extLst>
          </p:cNvPr>
          <p:cNvSpPr/>
          <p:nvPr/>
        </p:nvSpPr>
        <p:spPr>
          <a:xfrm>
            <a:off x="5312986" y="2323297"/>
            <a:ext cx="606287" cy="329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BD031A-3640-4A43-C2F4-6368BC6BF4A5}"/>
              </a:ext>
            </a:extLst>
          </p:cNvPr>
          <p:cNvSpPr txBox="1"/>
          <p:nvPr/>
        </p:nvSpPr>
        <p:spPr>
          <a:xfrm>
            <a:off x="332642" y="921654"/>
            <a:ext cx="48413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ource Serif 4" panose="020B0604020202020204" charset="0"/>
                <a:ea typeface="Source Serif 4" panose="020B0604020202020204" charset="0"/>
              </a:rPr>
              <a:t>Benefits and Drawbacks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1800" dirty="0">
                <a:solidFill>
                  <a:schemeClr val="accent2"/>
                </a:solidFill>
                <a:latin typeface="Source Serif 4" panose="020B0604020202020204" charset="0"/>
                <a:ea typeface="Source Serif 4" panose="020B0604020202020204" charset="0"/>
              </a:rPr>
              <a:t>of setting out data protection terms in a standalone DPA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2"/>
                </a:solidFill>
              </a:rPr>
              <a:t>Focused review of data terms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2"/>
                </a:solidFill>
              </a:rPr>
              <a:t>Flexibility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2"/>
                </a:solidFill>
              </a:rPr>
              <a:t>Clarity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accent2"/>
                </a:solidFill>
              </a:rPr>
              <a:t>Shareability</a:t>
            </a:r>
          </a:p>
          <a:p>
            <a:pPr marL="342900" indent="-342900">
              <a:buFont typeface="Wingdings" panose="05000000000000000000" pitchFamily="2" charset="2"/>
              <a:buChar char=""/>
            </a:pPr>
            <a:r>
              <a:rPr lang="en-US" sz="1600" dirty="0">
                <a:solidFill>
                  <a:schemeClr val="accent2"/>
                </a:solidFill>
              </a:rPr>
              <a:t>Adds complexity</a:t>
            </a:r>
          </a:p>
          <a:p>
            <a:pPr marL="342900" indent="-342900">
              <a:buFont typeface="Wingdings" panose="05000000000000000000" pitchFamily="2" charset="2"/>
              <a:buChar char=""/>
            </a:pPr>
            <a:r>
              <a:rPr lang="en-US" sz="1600" dirty="0">
                <a:solidFill>
                  <a:schemeClr val="accent2"/>
                </a:solidFill>
              </a:rPr>
              <a:t>Integration issues</a:t>
            </a:r>
          </a:p>
          <a:p>
            <a:pPr marL="342900" indent="-342900">
              <a:buFont typeface="Wingdings" panose="05000000000000000000" pitchFamily="2" charset="2"/>
              <a:buChar char=""/>
            </a:pPr>
            <a:r>
              <a:rPr lang="en-US" sz="1600" dirty="0">
                <a:solidFill>
                  <a:schemeClr val="accent2"/>
                </a:solidFill>
              </a:rPr>
              <a:t>Potential for DPA to be overlooked or trivialized</a:t>
            </a:r>
          </a:p>
          <a:p>
            <a:r>
              <a:rPr lang="en-US" sz="1800" dirty="0">
                <a:solidFill>
                  <a:srgbClr val="002676"/>
                </a:solidFill>
                <a:latin typeface="+mn-lt"/>
                <a:ea typeface="Source Serif 4" panose="020B0604020202020204" charset="0"/>
              </a:rPr>
              <a:t>Consider hybrid approaches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 b="1" dirty="0">
                <a:solidFill>
                  <a:srgbClr val="FFAE04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Customer Perspective: Prioritzing</a:t>
            </a:r>
            <a:endParaRPr sz="3020" b="1" dirty="0">
              <a:solidFill>
                <a:srgbClr val="FFAE04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89" name="Google Shape;89;p17"/>
          <p:cNvSpPr/>
          <p:nvPr/>
        </p:nvSpPr>
        <p:spPr>
          <a:xfrm flipH="1">
            <a:off x="0" y="4052775"/>
            <a:ext cx="9144000" cy="1090725"/>
          </a:xfrm>
          <a:prstGeom prst="flowChartManualInput">
            <a:avLst/>
          </a:prstGeom>
          <a:solidFill>
            <a:srgbClr val="002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7"/>
          <p:cNvGrpSpPr/>
          <p:nvPr/>
        </p:nvGrpSpPr>
        <p:grpSpPr>
          <a:xfrm>
            <a:off x="311700" y="1195515"/>
            <a:ext cx="3952185" cy="2511782"/>
            <a:chOff x="2789785" y="1323164"/>
            <a:chExt cx="5221800" cy="731700"/>
          </a:xfrm>
          <a:solidFill>
            <a:srgbClr val="002676"/>
          </a:solidFill>
        </p:grpSpPr>
        <p:sp>
          <p:nvSpPr>
            <p:cNvPr id="92" name="Google Shape;92;p17"/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grpFill/>
            <a:ln>
              <a:solidFill>
                <a:srgbClr val="002676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grpFill/>
            <a:ln>
              <a:solidFill>
                <a:srgbClr val="002676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ource Serif 4"/>
                  <a:ea typeface="Source Serif 4"/>
                  <a:sym typeface="Inter"/>
                </a:rPr>
                <a:t>Must</a:t>
              </a:r>
              <a:r>
                <a:rPr lang="en-US" sz="3600" dirty="0">
                  <a:solidFill>
                    <a:schemeClr val="bg1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3600" b="1" dirty="0">
                  <a:solidFill>
                    <a:schemeClr val="bg1"/>
                  </a:solidFill>
                  <a:latin typeface="Source Serif 4"/>
                  <a:ea typeface="Source Serif 4"/>
                  <a:sym typeface="Inter"/>
                </a:rPr>
                <a:t>Haves</a:t>
              </a:r>
            </a:p>
          </p:txBody>
        </p:sp>
      </p:grp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4306765"/>
            <a:ext cx="3419551" cy="582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90;p17">
            <a:extLst>
              <a:ext uri="{FF2B5EF4-FFF2-40B4-BE49-F238E27FC236}">
                <a16:creationId xmlns:a16="http://schemas.microsoft.com/office/drawing/2014/main" id="{D07B4A51-7FDD-B66E-634C-1E7F559A3AA2}"/>
              </a:ext>
            </a:extLst>
          </p:cNvPr>
          <p:cNvGrpSpPr/>
          <p:nvPr/>
        </p:nvGrpSpPr>
        <p:grpSpPr>
          <a:xfrm>
            <a:off x="4770192" y="1195515"/>
            <a:ext cx="3952185" cy="2511782"/>
            <a:chOff x="2789785" y="1323164"/>
            <a:chExt cx="5221800" cy="731700"/>
          </a:xfrm>
        </p:grpSpPr>
        <p:sp>
          <p:nvSpPr>
            <p:cNvPr id="21" name="Google Shape;92;p17">
              <a:extLst>
                <a:ext uri="{FF2B5EF4-FFF2-40B4-BE49-F238E27FC236}">
                  <a16:creationId xmlns:a16="http://schemas.microsoft.com/office/drawing/2014/main" id="{FD5F70A3-EE30-7BA3-6A2C-B4980B9F55C3}"/>
                </a:ext>
              </a:extLst>
            </p:cNvPr>
            <p:cNvSpPr/>
            <p:nvPr/>
          </p:nvSpPr>
          <p:spPr>
            <a:xfrm>
              <a:off x="2789785" y="1323164"/>
              <a:ext cx="5221800" cy="731700"/>
            </a:xfrm>
            <a:prstGeom prst="rect">
              <a:avLst/>
            </a:prstGeom>
            <a:solidFill>
              <a:srgbClr val="4164A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" name="Google Shape;93;p17">
              <a:extLst>
                <a:ext uri="{FF2B5EF4-FFF2-40B4-BE49-F238E27FC236}">
                  <a16:creationId xmlns:a16="http://schemas.microsoft.com/office/drawing/2014/main" id="{EA3A8448-24D1-1695-622B-EBB59AADF52E}"/>
                </a:ext>
              </a:extLst>
            </p:cNvPr>
            <p:cNvSpPr txBox="1"/>
            <p:nvPr/>
          </p:nvSpPr>
          <p:spPr>
            <a:xfrm>
              <a:off x="2914389" y="1407440"/>
              <a:ext cx="47658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 dirty="0">
                  <a:solidFill>
                    <a:schemeClr val="bg1"/>
                  </a:solidFill>
                  <a:latin typeface="Source Serif 4"/>
                  <a:ea typeface="Source Serif 4"/>
                  <a:sym typeface="Inter"/>
                </a:rPr>
                <a:t>Nice</a:t>
              </a:r>
              <a:r>
                <a:rPr lang="en" sz="3600" dirty="0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" sz="3600" b="1" dirty="0">
                  <a:solidFill>
                    <a:schemeClr val="bg1"/>
                  </a:solidFill>
                  <a:latin typeface="Source Serif 4"/>
                  <a:ea typeface="Source Serif 4"/>
                  <a:sym typeface="Inter"/>
                </a:rPr>
                <a:t>to Have</a:t>
              </a:r>
              <a:endParaRPr sz="3600" b="1" dirty="0">
                <a:solidFill>
                  <a:schemeClr val="bg1"/>
                </a:solidFill>
                <a:latin typeface="Source Serif 4"/>
                <a:ea typeface="Source Serif 4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2B1F022B-647B-9445-09DA-DA8847B4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>
            <a:extLst>
              <a:ext uri="{FF2B5EF4-FFF2-40B4-BE49-F238E27FC236}">
                <a16:creationId xmlns:a16="http://schemas.microsoft.com/office/drawing/2014/main" id="{D1282F4A-A11F-73E0-E271-1008DBA8E8E2}"/>
              </a:ext>
            </a:extLst>
          </p:cNvPr>
          <p:cNvSpPr txBox="1"/>
          <p:nvPr/>
        </p:nvSpPr>
        <p:spPr>
          <a:xfrm>
            <a:off x="311700" y="368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 b="1" dirty="0">
                <a:solidFill>
                  <a:srgbClr val="FFAE04"/>
                </a:solidFill>
                <a:latin typeface="Source Serif 4"/>
                <a:ea typeface="Source Serif 4"/>
                <a:cs typeface="Source Serif 4"/>
                <a:sym typeface="Source Serif 4"/>
              </a:rPr>
              <a:t>Contracting for AI Products</a:t>
            </a:r>
            <a:endParaRPr sz="3020" b="1" dirty="0">
              <a:solidFill>
                <a:srgbClr val="FFAE04"/>
              </a:solidFill>
              <a:latin typeface="Source Serif 4"/>
              <a:ea typeface="Source Serif 4"/>
              <a:cs typeface="Source Serif 4"/>
              <a:sym typeface="Source Serif 4"/>
            </a:endParaRPr>
          </a:p>
        </p:txBody>
      </p:sp>
      <p:sp>
        <p:nvSpPr>
          <p:cNvPr id="89" name="Google Shape;89;p17">
            <a:extLst>
              <a:ext uri="{FF2B5EF4-FFF2-40B4-BE49-F238E27FC236}">
                <a16:creationId xmlns:a16="http://schemas.microsoft.com/office/drawing/2014/main" id="{ECFC7261-DF04-1511-302F-8C4E2117CE73}"/>
              </a:ext>
            </a:extLst>
          </p:cNvPr>
          <p:cNvSpPr/>
          <p:nvPr/>
        </p:nvSpPr>
        <p:spPr>
          <a:xfrm flipH="1">
            <a:off x="0" y="4052775"/>
            <a:ext cx="9144000" cy="1090725"/>
          </a:xfrm>
          <a:prstGeom prst="flowChartManualInput">
            <a:avLst/>
          </a:prstGeom>
          <a:solidFill>
            <a:srgbClr val="002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7">
            <a:extLst>
              <a:ext uri="{FF2B5EF4-FFF2-40B4-BE49-F238E27FC236}">
                <a16:creationId xmlns:a16="http://schemas.microsoft.com/office/drawing/2014/main" id="{0F518DE8-3BA4-B457-4E96-1ADC5BB9B3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4306765"/>
            <a:ext cx="3419551" cy="58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569DF4A-5BA2-6348-94DD-EF02B4E65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698" y="1460475"/>
            <a:ext cx="2073349" cy="207334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284FEB-BF17-E24A-B012-407D50322114}"/>
              </a:ext>
            </a:extLst>
          </p:cNvPr>
          <p:cNvCxnSpPr>
            <a:cxnSpLocks/>
          </p:cNvCxnSpPr>
          <p:nvPr/>
        </p:nvCxnSpPr>
        <p:spPr>
          <a:xfrm>
            <a:off x="3476847" y="1307805"/>
            <a:ext cx="0" cy="234979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18ADE59-C85D-93CB-D6A4-F3C6368ADD21}"/>
              </a:ext>
            </a:extLst>
          </p:cNvPr>
          <p:cNvSpPr txBox="1"/>
          <p:nvPr/>
        </p:nvSpPr>
        <p:spPr>
          <a:xfrm>
            <a:off x="3716797" y="1128259"/>
            <a:ext cx="44474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Use of personal data to train AI model?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What data will be ingested by the AI?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Some customers will be more sensitive than others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Position in the digital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045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06EB4A40-57E4-88D6-FEAD-60F7C1862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E6A78CF7-C4FC-59D1-5873-923AD47B98D5}"/>
              </a:ext>
            </a:extLst>
          </p:cNvPr>
          <p:cNvSpPr/>
          <p:nvPr/>
        </p:nvSpPr>
        <p:spPr>
          <a:xfrm flipH="1">
            <a:off x="0" y="4052775"/>
            <a:ext cx="9144000" cy="1090725"/>
          </a:xfrm>
          <a:prstGeom prst="flowChartManualInput">
            <a:avLst/>
          </a:prstGeom>
          <a:solidFill>
            <a:srgbClr val="002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8">
            <a:extLst>
              <a:ext uri="{FF2B5EF4-FFF2-40B4-BE49-F238E27FC236}">
                <a16:creationId xmlns:a16="http://schemas.microsoft.com/office/drawing/2014/main" id="{3C4E92E6-680D-E44A-CEC2-23D758B1F8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4306765"/>
            <a:ext cx="3419551" cy="582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B1957-C7B4-5735-21B5-F7F700468FB0}"/>
              </a:ext>
            </a:extLst>
          </p:cNvPr>
          <p:cNvSpPr txBox="1"/>
          <p:nvPr/>
        </p:nvSpPr>
        <p:spPr>
          <a:xfrm>
            <a:off x="669073" y="542693"/>
            <a:ext cx="2706190" cy="557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20" b="1" dirty="0">
                <a:solidFill>
                  <a:srgbClr val="FFAE04"/>
                </a:solidFill>
                <a:latin typeface="Source Serif 4"/>
                <a:ea typeface="Source Serif 4"/>
              </a:rPr>
              <a:t>Tips &amp; Tricks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5C776-63D0-096B-75FB-E276861A611A}"/>
              </a:ext>
            </a:extLst>
          </p:cNvPr>
          <p:cNvSpPr txBox="1"/>
          <p:nvPr/>
        </p:nvSpPr>
        <p:spPr>
          <a:xfrm>
            <a:off x="602166" y="1099769"/>
            <a:ext cx="85418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Cross train your procurement and commercial legal staff – to give them context to </a:t>
            </a:r>
            <a:r>
              <a:rPr lang="en-US" dirty="0" err="1">
                <a:solidFill>
                  <a:schemeClr val="accent3"/>
                </a:solidFill>
              </a:rPr>
              <a:t>flowdown</a:t>
            </a:r>
            <a:r>
              <a:rPr lang="en-US" dirty="0">
                <a:solidFill>
                  <a:schemeClr val="accent3"/>
                </a:solidFill>
              </a:rPr>
              <a:t> issues (i.e., obligations passed down to sub-processors) 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Customize required employee training (e.g., under CCPA) to your business and risk profile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Data privacy laws are constantly changing –futureproof your agreements and don’t assume that past contracts are up to date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Don’t be afraid to go back to vendors to renegotiate (e.g., if laws change) – they’re probably used to it by now (or at least they should be!) – or include provisions to anticipate changes in laws and provide for good faith renegotiation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Use existing frameworks and templates – even if they aren’t required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Consider how contract will work operationally – more isn’t always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617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543</Words>
  <Application>Microsoft Office PowerPoint</Application>
  <PresentationFormat>On-screen Show 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Source Serif 4</vt:lpstr>
      <vt:lpstr>Arial</vt:lpstr>
      <vt:lpstr>Inter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Fisk</dc:creator>
  <cp:lastModifiedBy>Richard Fisk</cp:lastModifiedBy>
  <cp:revision>1</cp:revision>
  <dcterms:modified xsi:type="dcterms:W3CDTF">2025-01-28T01:37:16Z</dcterms:modified>
</cp:coreProperties>
</file>